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2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90" r:id="rId26"/>
    <p:sldId id="293" r:id="rId27"/>
    <p:sldId id="294" r:id="rId28"/>
    <p:sldId id="295" r:id="rId29"/>
    <p:sldId id="296" r:id="rId30"/>
    <p:sldId id="297" r:id="rId31"/>
    <p:sldId id="298" r:id="rId32"/>
    <p:sldId id="299" r:id="rId33"/>
    <p:sldId id="300" r:id="rId34"/>
  </p:sldIdLst>
  <p:sldSz cx="12190413" cy="6859588"/>
  <p:notesSz cx="6858000" cy="9144000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45" autoAdjust="0"/>
    <p:restoredTop sz="94755" autoAdjust="0"/>
  </p:normalViewPr>
  <p:slideViewPr>
    <p:cSldViewPr>
      <p:cViewPr>
        <p:scale>
          <a:sx n="100" d="100"/>
          <a:sy n="100" d="100"/>
        </p:scale>
        <p:origin x="-1218" y="-438"/>
      </p:cViewPr>
      <p:guideLst>
        <p:guide orient="horz" pos="216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4.emf"/><Relationship Id="rId2" Type="http://schemas.openxmlformats.org/officeDocument/2006/relationships/image" Target="../media/image19.emf"/><Relationship Id="rId1" Type="http://schemas.openxmlformats.org/officeDocument/2006/relationships/image" Target="../media/image18.emf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image" Target="../media/image74.emf"/><Relationship Id="rId1" Type="http://schemas.openxmlformats.org/officeDocument/2006/relationships/image" Target="../media/image73.emf"/><Relationship Id="rId4" Type="http://schemas.openxmlformats.org/officeDocument/2006/relationships/image" Target="../media/image76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emf"/><Relationship Id="rId7" Type="http://schemas.openxmlformats.org/officeDocument/2006/relationships/image" Target="../media/image87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6" Type="http://schemas.openxmlformats.org/officeDocument/2006/relationships/image" Target="../media/image86.emf"/><Relationship Id="rId5" Type="http://schemas.openxmlformats.org/officeDocument/2006/relationships/image" Target="../media/image85.emf"/><Relationship Id="rId10" Type="http://schemas.openxmlformats.org/officeDocument/2006/relationships/image" Target="../media/image90.emf"/><Relationship Id="rId4" Type="http://schemas.openxmlformats.org/officeDocument/2006/relationships/image" Target="../media/image84.emf"/><Relationship Id="rId9" Type="http://schemas.openxmlformats.org/officeDocument/2006/relationships/image" Target="../media/image8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emf"/><Relationship Id="rId1" Type="http://schemas.openxmlformats.org/officeDocument/2006/relationships/image" Target="../media/image107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emf"/><Relationship Id="rId3" Type="http://schemas.openxmlformats.org/officeDocument/2006/relationships/image" Target="../media/image111.emf"/><Relationship Id="rId7" Type="http://schemas.openxmlformats.org/officeDocument/2006/relationships/image" Target="../media/image115.emf"/><Relationship Id="rId2" Type="http://schemas.openxmlformats.org/officeDocument/2006/relationships/image" Target="../media/image110.emf"/><Relationship Id="rId1" Type="http://schemas.openxmlformats.org/officeDocument/2006/relationships/image" Target="../media/image109.emf"/><Relationship Id="rId6" Type="http://schemas.openxmlformats.org/officeDocument/2006/relationships/image" Target="../media/image114.emf"/><Relationship Id="rId5" Type="http://schemas.openxmlformats.org/officeDocument/2006/relationships/image" Target="../media/image113.emf"/><Relationship Id="rId4" Type="http://schemas.openxmlformats.org/officeDocument/2006/relationships/image" Target="../media/image112.emf"/><Relationship Id="rId9" Type="http://schemas.openxmlformats.org/officeDocument/2006/relationships/image" Target="../media/image11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emf"/><Relationship Id="rId7" Type="http://schemas.openxmlformats.org/officeDocument/2006/relationships/image" Target="../media/image130.emf"/><Relationship Id="rId2" Type="http://schemas.openxmlformats.org/officeDocument/2006/relationships/image" Target="../media/image125.emf"/><Relationship Id="rId1" Type="http://schemas.openxmlformats.org/officeDocument/2006/relationships/image" Target="../media/image124.emf"/><Relationship Id="rId6" Type="http://schemas.openxmlformats.org/officeDocument/2006/relationships/image" Target="../media/image129.emf"/><Relationship Id="rId5" Type="http://schemas.openxmlformats.org/officeDocument/2006/relationships/image" Target="../media/image128.emf"/><Relationship Id="rId4" Type="http://schemas.openxmlformats.org/officeDocument/2006/relationships/image" Target="../media/image12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207F01-D126-4E7A-9B93-8C0F17236577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E96145-62F2-48CC-AF52-C68619B80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055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E96145-62F2-48CC-AF52-C68619B80F1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761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21"/>
            <a:ext cx="10361851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1" y="274703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3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1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70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70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4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4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4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4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4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emf"/><Relationship Id="rId3" Type="http://schemas.openxmlformats.org/officeDocument/2006/relationships/image" Target="../media/image48.png"/><Relationship Id="rId7" Type="http://schemas.openxmlformats.org/officeDocument/2006/relationships/image" Target="../media/image5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emf"/><Relationship Id="rId5" Type="http://schemas.openxmlformats.org/officeDocument/2006/relationships/image" Target="../media/image50.emf"/><Relationship Id="rId4" Type="http://schemas.openxmlformats.org/officeDocument/2006/relationships/image" Target="../media/image49.emf"/><Relationship Id="rId9" Type="http://schemas.openxmlformats.org/officeDocument/2006/relationships/image" Target="../media/image54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13" Type="http://schemas.openxmlformats.org/officeDocument/2006/relationships/image" Target="../media/image49.emf"/><Relationship Id="rId3" Type="http://schemas.openxmlformats.org/officeDocument/2006/relationships/image" Target="../media/image55.emf"/><Relationship Id="rId7" Type="http://schemas.openxmlformats.org/officeDocument/2006/relationships/image" Target="../media/image59.emf"/><Relationship Id="rId12" Type="http://schemas.openxmlformats.org/officeDocument/2006/relationships/image" Target="../media/image6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emf"/><Relationship Id="rId11" Type="http://schemas.openxmlformats.org/officeDocument/2006/relationships/image" Target="../media/image63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oleObject" Target="../embeddings/oleObject10.bin"/><Relationship Id="rId3" Type="http://schemas.openxmlformats.org/officeDocument/2006/relationships/image" Target="../media/image1.jpg"/><Relationship Id="rId7" Type="http://schemas.openxmlformats.org/officeDocument/2006/relationships/image" Target="../media/image78.png"/><Relationship Id="rId12" Type="http://schemas.openxmlformats.org/officeDocument/2006/relationships/image" Target="../media/image74.emf"/><Relationship Id="rId17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6.emf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svg"/><Relationship Id="rId11" Type="http://schemas.openxmlformats.org/officeDocument/2006/relationships/oleObject" Target="../embeddings/oleObject9.bin"/><Relationship Id="rId15" Type="http://schemas.openxmlformats.org/officeDocument/2006/relationships/oleObject" Target="../embeddings/oleObject11.bin"/><Relationship Id="rId10" Type="http://schemas.openxmlformats.org/officeDocument/2006/relationships/image" Target="../media/image73.emf"/><Relationship Id="rId4" Type="http://schemas.openxmlformats.org/officeDocument/2006/relationships/image" Target="../media/image77.png"/><Relationship Id="rId9" Type="http://schemas.openxmlformats.org/officeDocument/2006/relationships/oleObject" Target="../embeddings/oleObject8.bin"/><Relationship Id="rId14" Type="http://schemas.openxmlformats.org/officeDocument/2006/relationships/image" Target="../media/image7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13" Type="http://schemas.openxmlformats.org/officeDocument/2006/relationships/image" Target="../media/image85.emf"/><Relationship Id="rId18" Type="http://schemas.openxmlformats.org/officeDocument/2006/relationships/oleObject" Target="../embeddings/oleObject19.bin"/><Relationship Id="rId3" Type="http://schemas.openxmlformats.org/officeDocument/2006/relationships/image" Target="../media/image1.jpg"/><Relationship Id="rId21" Type="http://schemas.openxmlformats.org/officeDocument/2006/relationships/image" Target="../media/image89.emf"/><Relationship Id="rId7" Type="http://schemas.openxmlformats.org/officeDocument/2006/relationships/image" Target="../media/image82.emf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87.emf"/><Relationship Id="rId25" Type="http://schemas.openxmlformats.org/officeDocument/2006/relationships/image" Target="../media/image92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8.bin"/><Relationship Id="rId20" Type="http://schemas.openxmlformats.org/officeDocument/2006/relationships/oleObject" Target="../embeddings/oleObject20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84.emf"/><Relationship Id="rId24" Type="http://schemas.openxmlformats.org/officeDocument/2006/relationships/image" Target="../media/image91.jpeg"/><Relationship Id="rId5" Type="http://schemas.openxmlformats.org/officeDocument/2006/relationships/image" Target="../media/image81.emf"/><Relationship Id="rId15" Type="http://schemas.openxmlformats.org/officeDocument/2006/relationships/image" Target="../media/image86.emf"/><Relationship Id="rId23" Type="http://schemas.openxmlformats.org/officeDocument/2006/relationships/image" Target="../media/image90.emf"/><Relationship Id="rId10" Type="http://schemas.openxmlformats.org/officeDocument/2006/relationships/oleObject" Target="../embeddings/oleObject15.bin"/><Relationship Id="rId19" Type="http://schemas.openxmlformats.org/officeDocument/2006/relationships/image" Target="../media/image88.emf"/><Relationship Id="rId4" Type="http://schemas.openxmlformats.org/officeDocument/2006/relationships/oleObject" Target="../embeddings/oleObject12.bin"/><Relationship Id="rId9" Type="http://schemas.openxmlformats.org/officeDocument/2006/relationships/image" Target="../media/image83.emf"/><Relationship Id="rId14" Type="http://schemas.openxmlformats.org/officeDocument/2006/relationships/oleObject" Target="../embeddings/oleObject17.bin"/><Relationship Id="rId22" Type="http://schemas.openxmlformats.org/officeDocument/2006/relationships/oleObject" Target="../embeddings/oleObject2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9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2.bin"/><Relationship Id="rId5" Type="http://schemas.openxmlformats.org/officeDocument/2006/relationships/image" Target="../media/image98.jpeg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8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107.emf"/><Relationship Id="rId4" Type="http://schemas.openxmlformats.org/officeDocument/2006/relationships/oleObject" Target="../embeddings/oleObject23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13" Type="http://schemas.openxmlformats.org/officeDocument/2006/relationships/image" Target="../media/image14.emf"/><Relationship Id="rId3" Type="http://schemas.openxmlformats.org/officeDocument/2006/relationships/hyperlink" Target="https://iss.ru/products/securos-vms#copyright" TargetMode="External"/><Relationship Id="rId7" Type="http://schemas.openxmlformats.org/officeDocument/2006/relationships/image" Target="../media/image8.emf"/><Relationship Id="rId12" Type="http://schemas.openxmlformats.org/officeDocument/2006/relationships/image" Target="../media/image13.emf"/><Relationship Id="rId2" Type="http://schemas.openxmlformats.org/officeDocument/2006/relationships/image" Target="../media/image1.jpg"/><Relationship Id="rId16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emf"/><Relationship Id="rId5" Type="http://schemas.openxmlformats.org/officeDocument/2006/relationships/image" Target="../media/image6.emf"/><Relationship Id="rId15" Type="http://schemas.openxmlformats.org/officeDocument/2006/relationships/image" Target="../media/image1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Relationship Id="rId14" Type="http://schemas.openxmlformats.org/officeDocument/2006/relationships/image" Target="../media/image1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13" Type="http://schemas.openxmlformats.org/officeDocument/2006/relationships/image" Target="../media/image113.emf"/><Relationship Id="rId18" Type="http://schemas.openxmlformats.org/officeDocument/2006/relationships/oleObject" Target="../embeddings/oleObject32.bin"/><Relationship Id="rId3" Type="http://schemas.openxmlformats.org/officeDocument/2006/relationships/image" Target="../media/image1.jpg"/><Relationship Id="rId21" Type="http://schemas.openxmlformats.org/officeDocument/2006/relationships/image" Target="../media/image117.emf"/><Relationship Id="rId7" Type="http://schemas.openxmlformats.org/officeDocument/2006/relationships/image" Target="../media/image110.emf"/><Relationship Id="rId12" Type="http://schemas.openxmlformats.org/officeDocument/2006/relationships/oleObject" Target="../embeddings/oleObject29.bin"/><Relationship Id="rId17" Type="http://schemas.openxmlformats.org/officeDocument/2006/relationships/image" Target="../media/image115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1.bin"/><Relationship Id="rId20" Type="http://schemas.openxmlformats.org/officeDocument/2006/relationships/oleObject" Target="../embeddings/oleObject33.bin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6.bin"/><Relationship Id="rId11" Type="http://schemas.openxmlformats.org/officeDocument/2006/relationships/image" Target="../media/image112.emf"/><Relationship Id="rId5" Type="http://schemas.openxmlformats.org/officeDocument/2006/relationships/image" Target="../media/image109.emf"/><Relationship Id="rId15" Type="http://schemas.openxmlformats.org/officeDocument/2006/relationships/image" Target="../media/image114.emf"/><Relationship Id="rId10" Type="http://schemas.openxmlformats.org/officeDocument/2006/relationships/oleObject" Target="../embeddings/oleObject28.bin"/><Relationship Id="rId19" Type="http://schemas.openxmlformats.org/officeDocument/2006/relationships/image" Target="../media/image116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11.emf"/><Relationship Id="rId14" Type="http://schemas.openxmlformats.org/officeDocument/2006/relationships/oleObject" Target="../embeddings/oleObject30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22.e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1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13" Type="http://schemas.openxmlformats.org/officeDocument/2006/relationships/oleObject" Target="../embeddings/oleObject39.bin"/><Relationship Id="rId18" Type="http://schemas.openxmlformats.org/officeDocument/2006/relationships/oleObject" Target="../embeddings/oleObject42.bin"/><Relationship Id="rId3" Type="http://schemas.openxmlformats.org/officeDocument/2006/relationships/image" Target="../media/image1.jpg"/><Relationship Id="rId21" Type="http://schemas.openxmlformats.org/officeDocument/2006/relationships/image" Target="../media/image130.emf"/><Relationship Id="rId7" Type="http://schemas.openxmlformats.org/officeDocument/2006/relationships/image" Target="../media/image124.emf"/><Relationship Id="rId12" Type="http://schemas.openxmlformats.org/officeDocument/2006/relationships/image" Target="../media/image126.emf"/><Relationship Id="rId1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8.emf"/><Relationship Id="rId20" Type="http://schemas.openxmlformats.org/officeDocument/2006/relationships/oleObject" Target="../embeddings/oleObject43.bin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oleObject" Target="../embeddings/oleObject38.bin"/><Relationship Id="rId5" Type="http://schemas.openxmlformats.org/officeDocument/2006/relationships/image" Target="../media/image132.png"/><Relationship Id="rId15" Type="http://schemas.openxmlformats.org/officeDocument/2006/relationships/oleObject" Target="../embeddings/oleObject40.bin"/><Relationship Id="rId10" Type="http://schemas.openxmlformats.org/officeDocument/2006/relationships/oleObject" Target="../embeddings/oleObject37.bin"/><Relationship Id="rId19" Type="http://schemas.openxmlformats.org/officeDocument/2006/relationships/image" Target="../media/image129.emf"/><Relationship Id="rId4" Type="http://schemas.openxmlformats.org/officeDocument/2006/relationships/image" Target="../media/image131.png"/><Relationship Id="rId9" Type="http://schemas.openxmlformats.org/officeDocument/2006/relationships/image" Target="../media/image125.emf"/><Relationship Id="rId14" Type="http://schemas.openxmlformats.org/officeDocument/2006/relationships/image" Target="../media/image12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22.emf"/><Relationship Id="rId3" Type="http://schemas.openxmlformats.org/officeDocument/2006/relationships/image" Target="../media/image1.jpg"/><Relationship Id="rId7" Type="http://schemas.openxmlformats.org/officeDocument/2006/relationships/image" Target="../media/image19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24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1.emf"/><Relationship Id="rId5" Type="http://schemas.openxmlformats.org/officeDocument/2006/relationships/image" Target="../media/image18.emf"/><Relationship Id="rId15" Type="http://schemas.openxmlformats.org/officeDocument/2006/relationships/image" Target="../media/image23.e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20.emf"/><Relationship Id="rId14" Type="http://schemas.openxmlformats.org/officeDocument/2006/relationships/oleObject" Target="../embeddings/oleObject6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26.emf"/><Relationship Id="rId7" Type="http://schemas.openxmlformats.org/officeDocument/2006/relationships/image" Target="../media/image30.emf"/><Relationship Id="rId12" Type="http://schemas.openxmlformats.org/officeDocument/2006/relationships/image" Target="../media/image3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11" Type="http://schemas.openxmlformats.org/officeDocument/2006/relationships/image" Target="../media/image34.emf"/><Relationship Id="rId5" Type="http://schemas.openxmlformats.org/officeDocument/2006/relationships/image" Target="../media/image28.emf"/><Relationship Id="rId10" Type="http://schemas.openxmlformats.org/officeDocument/2006/relationships/image" Target="../media/image33.emf"/><Relationship Id="rId4" Type="http://schemas.openxmlformats.org/officeDocument/2006/relationships/image" Target="../media/image27.emf"/><Relationship Id="rId9" Type="http://schemas.openxmlformats.org/officeDocument/2006/relationships/image" Target="../media/image32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7.emf"/><Relationship Id="rId7" Type="http://schemas.openxmlformats.org/officeDocument/2006/relationships/image" Target="../media/image4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pic>
        <p:nvPicPr>
          <p:cNvPr id="10" name="Picture 3" descr="C:\Users\Kazarov\Desktop\Логотип ронекса без  фон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834" y="237657"/>
            <a:ext cx="4010742" cy="601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Логтип низ первой страницы прайс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826578" y="905065"/>
            <a:ext cx="6537251" cy="163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09349" y="1079313"/>
            <a:ext cx="10371707" cy="301686"/>
          </a:xfrm>
          <a:prstGeom prst="rect">
            <a:avLst/>
          </a:prstGeom>
        </p:spPr>
        <p:txBody>
          <a:bodyPr wrap="square" lIns="100648" tIns="50324" rIns="100648" bIns="50324">
            <a:spAutoFit/>
          </a:bodyPr>
          <a:lstStyle/>
          <a:p>
            <a:pPr algn="ctr"/>
            <a:r>
              <a:rPr lang="ru-RU" sz="1300" b="1" dirty="0">
                <a:solidFill>
                  <a:srgbClr val="023F88"/>
                </a:solidFill>
                <a:latin typeface="Calibri Light" pitchFamily="34" charset="0"/>
                <a:cs typeface="Courier New" pitchFamily="49" charset="0"/>
              </a:rPr>
              <a:t>Б Е З У П Р Е Ч Н Ы Е  Т Е Х Н О Л О Г И </a:t>
            </a:r>
            <a:r>
              <a:rPr lang="ru-RU" sz="1300" b="1" dirty="0" err="1">
                <a:solidFill>
                  <a:srgbClr val="023F88"/>
                </a:solidFill>
                <a:latin typeface="Calibri Light" pitchFamily="34" charset="0"/>
                <a:cs typeface="Courier New" pitchFamily="49" charset="0"/>
              </a:rPr>
              <a:t>И</a:t>
            </a:r>
            <a:r>
              <a:rPr lang="ru-RU" sz="1300" b="1" dirty="0">
                <a:solidFill>
                  <a:srgbClr val="023F88"/>
                </a:solidFill>
                <a:latin typeface="Calibri Light" pitchFamily="34" charset="0"/>
                <a:cs typeface="Courier New" pitchFamily="49" charset="0"/>
              </a:rPr>
              <a:t>  Б Е З О П А С Н О С Т И</a:t>
            </a:r>
            <a:endParaRPr lang="ru-RU" sz="1300" b="1" dirty="0">
              <a:solidFill>
                <a:srgbClr val="023F88"/>
              </a:solidFill>
              <a:latin typeface="Calibri Light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35422" y="5491039"/>
            <a:ext cx="4519566" cy="1101905"/>
          </a:xfrm>
          <a:prstGeom prst="rect">
            <a:avLst/>
          </a:prstGeom>
        </p:spPr>
        <p:txBody>
          <a:bodyPr wrap="square" lIns="100648" tIns="50324" rIns="100648" bIns="50324">
            <a:spAutoFit/>
          </a:bodyPr>
          <a:lstStyle/>
          <a:p>
            <a:pPr algn="ctr"/>
            <a:r>
              <a:rPr lang="ru-RU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050059 Республика Казахстан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г.Алматы, пр.Н.Назарбаев, 311, н.п.79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Тел: +7(727) 264 48 33, 264 48 54</a:t>
            </a:r>
          </a:p>
          <a:p>
            <a:pPr algn="ctr"/>
            <a:r>
              <a:rPr lang="ru-RU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Факс: +7(727) 264 48 63</a:t>
            </a:r>
          </a:p>
          <a:p>
            <a:pPr algn="ctr"/>
            <a:r>
              <a:rPr lang="en-US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E-mail</a:t>
            </a:r>
            <a:r>
              <a:rPr lang="ru-RU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: </a:t>
            </a:r>
            <a:r>
              <a:rPr lang="en-US" sz="13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sale@ronex.kz</a:t>
            </a:r>
            <a:endParaRPr lang="ru-RU" sz="1300" dirty="0">
              <a:solidFill>
                <a:srgbClr val="002060"/>
              </a:solidFill>
              <a:latin typeface="Century" pitchFamily="18" charset="0"/>
              <a:cs typeface="Courier New" pitchFamily="49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xmlns:lc="http://schemas.openxmlformats.org/drawingml/2006/lockedCanvas" id="{01C9DF2F-D666-432D-BD8C-57373E2CA8C2}"/>
              </a:ext>
            </a:extLst>
          </p:cNvPr>
          <p:cNvSpPr/>
          <p:nvPr/>
        </p:nvSpPr>
        <p:spPr>
          <a:xfrm>
            <a:off x="3098240" y="2626336"/>
            <a:ext cx="5993923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200" dirty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Профессиональная интеграционная платформа </a:t>
            </a:r>
            <a:r>
              <a:rPr lang="ru-RU" sz="3200" dirty="0" err="1" smtClean="0">
                <a:solidFill>
                  <a:srgbClr val="002060"/>
                </a:solidFill>
                <a:latin typeface="Century" pitchFamily="18" charset="0"/>
                <a:cs typeface="Courier New" pitchFamily="49" charset="0"/>
              </a:rPr>
              <a:t>SecurOS</a:t>
            </a:r>
            <a:endParaRPr lang="ru-RU" sz="3200" dirty="0">
              <a:solidFill>
                <a:srgbClr val="002060"/>
              </a:solidFill>
              <a:latin typeface="Century" pitchFamily="18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73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288077" y="1425319"/>
            <a:ext cx="5616561" cy="1473026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/>
        </p:nvSpPr>
        <p:spPr>
          <a:xfrm>
            <a:off x="1526324" y="445836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Система распознавания гос. номеров ТС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Auto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/>
          <a:srcRect l="4062" t="3147" r="3959" b="4815"/>
          <a:stretch/>
        </p:blipFill>
        <p:spPr>
          <a:xfrm>
            <a:off x="288076" y="3083461"/>
            <a:ext cx="5616561" cy="31613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141541" y="1425319"/>
            <a:ext cx="5715000" cy="367793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Распознавание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более 98%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всех номеров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дневные и ночные часы в широком диапазоне погодных условий</a:t>
            </a:r>
            <a:endParaRPr lang="en-US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Обнаружение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движущихся транспортных средств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без ГРЗ или с нечитаемыми ГРЗ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Поиск</a:t>
            </a:r>
            <a:r>
              <a:rPr lang="ru-RU" sz="1600" dirty="0" smtClean="0">
                <a:solidFill>
                  <a:srgbClr val="336699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ТС в БД по заданным параметрам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Одновременное распознавание</a:t>
            </a:r>
            <a:r>
              <a:rPr lang="ru-RU" sz="1600" dirty="0">
                <a:solidFill>
                  <a:srgbClr val="4DA6DD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всех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ГРЗ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в зоне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видеонаблюдения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Распознавание ГРЗ автомобилей, движущихся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со скоростью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120 км/ч и более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Надежное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распознавание при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больших углах вертикального наклона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 камеры (до 40 град.)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больших боковых углах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(до 30 град.), что обеспечивает возможность контроля трассы с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обочины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13840" y="1623223"/>
            <a:ext cx="5490797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spcBef>
                <a:spcPct val="0"/>
              </a:spcBef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Создана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эффективного решения широкого круга задач контроля проезда ТС как на предприятиях частного бизнеса, так 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государственных проектов регионального масштаба.</a:t>
            </a: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715167" y="472179"/>
            <a:ext cx="10760075" cy="431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Система распознавания номеров ТС 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| </a:t>
            </a:r>
            <a:r>
              <a:rPr lang="ru-RU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Программные продукты на базе 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SecurOS </a:t>
            </a: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Auto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Text Box 89"/>
          <p:cNvSpPr txBox="1">
            <a:spLocks noChangeArrowheads="1"/>
          </p:cNvSpPr>
          <p:nvPr/>
        </p:nvSpPr>
        <p:spPr bwMode="auto">
          <a:xfrm>
            <a:off x="424379" y="1506724"/>
            <a:ext cx="5503227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C000"/>
              </a:buCl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Интегрированная система распознавания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автономеров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на базе IP-камер в зонах </a:t>
            </a:r>
            <a:r>
              <a:rPr lang="ru-RU" sz="1600" b="1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нестабильной / ограниченной сети передачи </a:t>
            </a:r>
            <a:r>
              <a:rPr lang="ru-RU" sz="1600" b="1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данных</a:t>
            </a:r>
            <a:r>
              <a:rPr lang="en-US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Aft>
                <a:spcPts val="600"/>
              </a:spcAft>
              <a:buClr>
                <a:srgbClr val="FFC000"/>
              </a:buCl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озволяет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распознавать номера автотранспортных средств в режиме реального времени и обеспечивает передачу данных для архивного хранения на удаленном сервере.</a:t>
            </a:r>
          </a:p>
        </p:txBody>
      </p:sp>
      <p:sp>
        <p:nvSpPr>
          <p:cNvPr id="15" name="Text Box 89"/>
          <p:cNvSpPr txBox="1">
            <a:spLocks noChangeArrowheads="1"/>
          </p:cNvSpPr>
          <p:nvPr/>
        </p:nvSpPr>
        <p:spPr bwMode="auto">
          <a:xfrm>
            <a:off x="6292082" y="1548318"/>
            <a:ext cx="5490224" cy="1892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Aft>
                <a:spcPts val="600"/>
              </a:spcAft>
              <a:buClr>
                <a:srgbClr val="FFC000"/>
              </a:buClr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Мобильное приложение для распознавания ГРЗ автомашин </a:t>
            </a:r>
            <a:r>
              <a:rPr lang="ru-RU" sz="1600" b="1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«в полевых условиях</a:t>
            </a:r>
            <a:r>
              <a:rPr lang="ru-RU" sz="1600" b="1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Aft>
                <a:spcPts val="600"/>
              </a:spcAft>
              <a:buClr>
                <a:srgbClr val="FFC000"/>
              </a:buCl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Задействует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мобильное устройство в качестве камеры распознавания. Распознавание номера, проверка по спискам, формирование и хранение базы данных с результатами распознавания осуществляется на центральном сервере системы.</a:t>
            </a:r>
          </a:p>
        </p:txBody>
      </p:sp>
      <p:pic>
        <p:nvPicPr>
          <p:cNvPr id="16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92082" y="3526886"/>
            <a:ext cx="4689355" cy="284436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13835" y="1086576"/>
            <a:ext cx="2499677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EdgeAuto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390405" y="1086575"/>
            <a:ext cx="2805562" cy="461665"/>
          </a:xfrm>
          <a:prstGeom prst="rect">
            <a:avLst/>
          </a:prstGeom>
        </p:spPr>
        <p:txBody>
          <a:bodyPr wrap="square" lIns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MobileAuto</a:t>
            </a:r>
            <a:endParaRPr lang="en-US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963894" y="1363575"/>
            <a:ext cx="0" cy="5058474"/>
          </a:xfrm>
          <a:prstGeom prst="line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\\nas\Marketing\ТАНЯ\PHOTO BANK\СКРИНШОТЫ\SecurOS Auto Mobile\Cal2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3835" y="3593096"/>
            <a:ext cx="4753371" cy="27781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165039" y="3527596"/>
            <a:ext cx="3860261" cy="203132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Разработана специально для распознавания номеров автомобилей, перемещающихся на высоких скоростях. Обеспечивает непревзойденное качество распознавания в изменяющихся погодных условиях.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391350" y="1696101"/>
            <a:ext cx="4585880" cy="49398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Готовый к использованию блок «все в одном»</a:t>
            </a:r>
            <a:endParaRPr lang="en-US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Адаптирован к изменяющимся погодным условиям</a:t>
            </a:r>
            <a:endParaRPr lang="en-US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Простая дистанционная калибровка и настройка конфигурации камеры</a:t>
            </a:r>
            <a:endParaRPr lang="en-US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Встроенный дистанционно-настраиваемый белый свет</a:t>
            </a:r>
            <a:r>
              <a:rPr lang="en-US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  ИК-осветитель</a:t>
            </a:r>
            <a:endParaRPr lang="en-US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Превосходное качество изображения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IP67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Регулируемый кронштейн включен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Низкое энергопотребление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Сертификация </a:t>
            </a:r>
            <a:r>
              <a:rPr lang="en-US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FCC</a:t>
            </a: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и</a:t>
            </a:r>
            <a:r>
              <a:rPr lang="en-US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CE 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Гарантия 2 года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lc="http://schemas.openxmlformats.org/drawingml/2006/lockedCanvas" xmlns:a16="http://schemas.microsoft.com/office/drawing/2014/main" xmlns="" id="{50287B0B-8A17-4DFB-9651-92D469B235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96DAC541-7B7A-43D3-8B79-37D633B846F1}">
                <asvg:svgBlip xmlns:lc="http://schemas.openxmlformats.org/drawingml/2006/lockedCanvas"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143576" y="4543259"/>
            <a:ext cx="905589" cy="724471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/>
        </p:nvSpPr>
        <p:spPr>
          <a:xfrm>
            <a:off x="535931" y="882273"/>
            <a:ext cx="11118548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Специализированная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IP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-камера для распознавания номеров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ТС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Motus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571" y="1696101"/>
            <a:ext cx="4292600" cy="415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774" y="1257418"/>
            <a:ext cx="5875177" cy="5122472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94463" y="1257418"/>
            <a:ext cx="5577447" cy="156966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ппаратно-программный комплекс предназначен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для детекции нарушений ПДД в режиме реального времени и автоматического распознавания государственных регистрационных знаков (ГРЗ) транспортных средств (ТС), проезжающих в зоне контроля - 24 часа в сутки при любых погодных условиях.</a:t>
            </a:r>
          </a:p>
        </p:txBody>
      </p:sp>
      <p:pic>
        <p:nvPicPr>
          <p:cNvPr id="17" name="Рисунок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27" y="4849753"/>
            <a:ext cx="501990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656" y="4849753"/>
            <a:ext cx="492836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831" y="4849753"/>
            <a:ext cx="492836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0006" y="4849753"/>
            <a:ext cx="478297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42" y="4849753"/>
            <a:ext cx="501990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969" y="4849753"/>
            <a:ext cx="501990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Заголовок 1"/>
          <p:cNvSpPr>
            <a:spLocks noGrp="1"/>
          </p:cNvSpPr>
          <p:nvPr/>
        </p:nvSpPr>
        <p:spPr>
          <a:xfrm>
            <a:off x="368894" y="479696"/>
            <a:ext cx="1145262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Фотовидеофиксация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нарушений скоростного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режима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ТРАФИК-СКАНЕР-СМ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94463" y="2827078"/>
            <a:ext cx="4998401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Детекция нарушений ПДД: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ревышение </a:t>
            </a: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установленной скорости движения</a:t>
            </a: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н</a:t>
            </a:r>
            <a:r>
              <a:rPr lang="ru-RU" sz="16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арушение </a:t>
            </a: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правил расположения транспортного средства на проезжей части дороги, встречного разъезда или </a:t>
            </a:r>
            <a:r>
              <a:rPr lang="ru-RU" sz="16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обгона</a:t>
            </a:r>
            <a:endParaRPr lang="ru-RU" sz="16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89" y="5711484"/>
            <a:ext cx="481201" cy="4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582" y="5711484"/>
            <a:ext cx="481201" cy="4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75" y="5711484"/>
            <a:ext cx="481201" cy="4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68" y="5711484"/>
            <a:ext cx="508600" cy="48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160" y="5711484"/>
            <a:ext cx="508601" cy="49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953" y="5711484"/>
            <a:ext cx="575386" cy="5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531" y="5711484"/>
            <a:ext cx="575387" cy="50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Рисунок 2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110" y="5711484"/>
            <a:ext cx="481201" cy="5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3503" y="5711484"/>
            <a:ext cx="510314" cy="510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009" y="5711484"/>
            <a:ext cx="508600" cy="5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797" y="5711484"/>
            <a:ext cx="501990" cy="5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Заголовок 1"/>
          <p:cNvSpPr>
            <a:spLocks noGrp="1"/>
          </p:cNvSpPr>
          <p:nvPr/>
        </p:nvSpPr>
        <p:spPr>
          <a:xfrm>
            <a:off x="352367" y="535283"/>
            <a:ext cx="11485675" cy="6833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Фотовидеофиксация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нарушений ПДД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перекрестках, ж/д переездах и линейных участках дорог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ТРАФИК-СКАНЕР-К2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45420" y="1535400"/>
            <a:ext cx="5606349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ппаратно-программный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комплекс детекции целого ряда нарушений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одновременным распознаванием государственных регистрационных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знаков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транспортных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61414" y="2612618"/>
            <a:ext cx="5590356" cy="26161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4DA6DD"/>
              </a:buClr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Кроме того ТРАФИК-СКАНЕР-К2 обеспечивает: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автоматическое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распознавание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номеров всех автомобилей, пересекающих зону контроля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круглосуточное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ведение обзорного видеонаблюдения за дорожной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обстановкой, запись видео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дальнейшего детального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анализа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отчетов по проездам транспортных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средств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выявление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автотранспорта, находящегося в розыске (при условии предоставления доступа к соответствующей БД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51770" y="1211474"/>
            <a:ext cx="6093224" cy="37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5420" y="1724449"/>
            <a:ext cx="6489984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Аппаратно-программный </a:t>
            </a:r>
            <a:r>
              <a:rPr lang="ru-RU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комплекс детекции </a:t>
            </a: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нарушений водителями правил проезда пешеходных переходов - как нерегулируемых, так и регулируемых, с </a:t>
            </a:r>
            <a:r>
              <a:rPr lang="ru-RU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одновременным распознаванием государственных регистрационных </a:t>
            </a: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знаков </a:t>
            </a:r>
            <a:r>
              <a:rPr lang="ru-RU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транспортных </a:t>
            </a: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средств.</a:t>
            </a:r>
            <a:endParaRPr lang="ru-RU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/>
        </p:nvSpPr>
        <p:spPr>
          <a:xfrm>
            <a:off x="366068" y="848412"/>
            <a:ext cx="11458273" cy="47409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Фотовидеофиксация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нарушений ПДД на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пешеходных переходах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ТРАФИК-СКАНЕР-П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4499" y="3425704"/>
            <a:ext cx="7022644" cy="261610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4DA6DD"/>
              </a:buClr>
            </a:pPr>
            <a:r>
              <a:rPr lang="ru-RU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Кроме того </a:t>
            </a:r>
            <a:r>
              <a:rPr lang="ru-RU" dirty="0" smtClean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ТРАФИК-СКАНЕР-П </a:t>
            </a:r>
            <a:r>
              <a:rPr lang="ru-RU" dirty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обеспечивает: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автоматическое распознавание номеров всех автомобилей, пересекающих зону контроля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круглосуточное ведение обзорного видеонаблюдения за дорожной обстановкой, запись видео для дальнейшего детального анализа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формирование отчетов по проездам транспортных средств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333F5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выявление автотранспорта, находящегося в розыске (при условии предоставления доступа к соответствующей БД)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3"/>
          <a:stretch>
            <a:fillRect/>
          </a:stretch>
        </p:blipFill>
        <p:spPr>
          <a:xfrm>
            <a:off x="7695703" y="1714699"/>
            <a:ext cx="4249290" cy="429647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143" y="1483527"/>
            <a:ext cx="926002" cy="947828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29463" y="1607344"/>
            <a:ext cx="5044397" cy="1494737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/>
        </p:nvSpPr>
        <p:spPr>
          <a:xfrm>
            <a:off x="1526324" y="831916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Распознавание номеров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грузовых контейнеров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Cargo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53019" y="1816103"/>
            <a:ext cx="4920841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Автоматизация процессов регистрации грузовых контейнеров, проверки соответствия их номеров данным перевозочных документов, учета и составления сводных и расчетных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ведомостей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888" y="1607343"/>
            <a:ext cx="6271062" cy="346733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29463" y="3341009"/>
            <a:ext cx="5190520" cy="26930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Ключевая функциональность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проверка соответствия фактических номеров контейнеров данным транспортной </a:t>
            </a:r>
            <a:r>
              <a:rPr lang="ru-RU" sz="16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документации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розыск по протоколу событий</a:t>
            </a:r>
            <a:endParaRPr lang="ru-RU" sz="16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выявление контейнеров без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номеров</a:t>
            </a:r>
            <a:endParaRPr lang="ru-RU" sz="16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отслеживание прохождения контейнером контрольных точек досмотра, зон перевалки и т.д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определение времени нахождения контейнера на территории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терминала</a:t>
            </a:r>
            <a:endParaRPr lang="ru-RU" sz="1600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0" name="Скругленный прямоугольник 9"/>
          <p:cNvSpPr/>
          <p:nvPr/>
        </p:nvSpPr>
        <p:spPr>
          <a:xfrm>
            <a:off x="338946" y="1446349"/>
            <a:ext cx="4617101" cy="1288436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29650" y="1655104"/>
            <a:ext cx="4318288" cy="830997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рограммно-аппаратный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 для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удаленного автоматизированного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осмотра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ISO-контейнеров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/>
        </p:nvSpPr>
        <p:spPr>
          <a:xfrm>
            <a:off x="434296" y="693805"/>
            <a:ext cx="11321817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Система автоматизированного осмотра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ISO-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контейнеров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Cargo Terminal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38946" y="3095712"/>
            <a:ext cx="4759976" cy="3070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Aft>
                <a:spcPts val="30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SecurOS Cargo </a:t>
            </a:r>
            <a:r>
              <a:rPr lang="ru-RU" sz="1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Terminal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в автоматическом режиме формирует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данные: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унифицированные </a:t>
            </a: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изображения крыши, задней и боковых поверхностей </a:t>
            </a: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контейнера</a:t>
            </a: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, позволяющие оценить </a:t>
            </a: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повреждения</a:t>
            </a: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номер </a:t>
            </a: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(а) </a:t>
            </a: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контейнера </a:t>
            </a: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(-</a:t>
            </a:r>
            <a:r>
              <a:rPr lang="ru-RU" sz="1600" dirty="0" err="1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ов</a:t>
            </a: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) и другие часто используемые </a:t>
            </a: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маркировки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государственный регистрационный знак транспортного </a:t>
            </a: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средства</a:t>
            </a:r>
            <a:endParaRPr lang="ru-RU" sz="1600" dirty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Видеопоток </a:t>
            </a:r>
            <a:r>
              <a:rPr lang="ru-RU" sz="1600" dirty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и видеофрагменты проезда транспортного средства с </a:t>
            </a:r>
            <a:r>
              <a:rPr lang="ru-RU" sz="1600" dirty="0" smtClean="0"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контейнером</a:t>
            </a:r>
            <a:endParaRPr lang="ru-RU" sz="1600" dirty="0"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/>
          <p:nvPr/>
        </p:nvPicPr>
        <p:blipFill>
          <a:blip r:embed="rId3"/>
          <a:stretch>
            <a:fillRect/>
          </a:stretch>
        </p:blipFill>
        <p:spPr>
          <a:xfrm>
            <a:off x="5388003" y="1784903"/>
            <a:ext cx="6463464" cy="438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31149" y="1099164"/>
            <a:ext cx="5220351" cy="1407475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4595" y="1273705"/>
            <a:ext cx="49172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ппаратно-программный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комплекс для автоматизированного визуального осмотра днищ транспортных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средств на предмет выявления объектов, не являющихся частью конструкции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473354" y="441589"/>
            <a:ext cx="11243702" cy="432111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fontScale="92500" lnSpcReduction="2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Комплекс удаленного осмотра днищ транспортных средств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600" dirty="0" err="1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SecurOS</a:t>
            </a:r>
            <a:r>
              <a:rPr lang="en-US" sz="26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UVSS</a:t>
            </a:r>
            <a:endParaRPr lang="ru-RU" sz="2600" dirty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1149" y="2671945"/>
            <a:ext cx="28974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результате работы комплекса формируется библиотека изображений днищ транспортных средств в высоком разрешении с привязкой их к распознанным государственным регистрационным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знакам.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46" y="2355316"/>
            <a:ext cx="9196016" cy="393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31150" y="1099163"/>
            <a:ext cx="4103446" cy="1703955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8462" y="1266636"/>
            <a:ext cx="37725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Обеспечивает автоматизацию процессов регистрации и контроля передвижения объектов ж/д транспорта (вагонов, цистерн и платформ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1150" y="2970591"/>
            <a:ext cx="4103446" cy="2225577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526324" y="405458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Распознавание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ном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ров ж/д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вагонов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10A5E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SecurOS Transit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789" y="2731447"/>
            <a:ext cx="7371318" cy="348066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721908" y="1512856"/>
            <a:ext cx="3969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Функционал системы позволяет эффективно решать целый ряд задач, связанных с контролем перевозок и состояния грузов.</a:t>
            </a: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10319" y="-5102"/>
            <a:ext cx="12211050" cy="6869793"/>
            <a:chOff x="-19050" y="0"/>
            <a:chExt cx="12211050" cy="6869793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16"/>
            <a:stretch/>
          </p:blipFill>
          <p:spPr>
            <a:xfrm>
              <a:off x="-19050" y="0"/>
              <a:ext cx="12211050" cy="6869793"/>
            </a:xfrm>
            <a:prstGeom prst="rect">
              <a:avLst/>
            </a:prstGeom>
          </p:spPr>
        </p:pic>
        <p:sp>
          <p:nvSpPr>
            <p:cNvPr id="11" name="Прямоугольник 10"/>
            <p:cNvSpPr/>
            <p:nvPr/>
          </p:nvSpPr>
          <p:spPr>
            <a:xfrm>
              <a:off x="-12700" y="0"/>
              <a:ext cx="7248467" cy="6858001"/>
            </a:xfrm>
            <a:prstGeom prst="rect">
              <a:avLst/>
            </a:prstGeom>
            <a:gradFill flip="none" rotWithShape="1">
              <a:gsLst>
                <a:gs pos="2190">
                  <a:schemeClr val="bg1">
                    <a:alpha val="76000"/>
                  </a:schemeClr>
                </a:gs>
                <a:gs pos="30000">
                  <a:srgbClr val="7C94B9">
                    <a:alpha val="33000"/>
                  </a:srgbClr>
                </a:gs>
                <a:gs pos="52000">
                  <a:srgbClr val="4D6FA2"/>
                </a:gs>
                <a:gs pos="78000">
                  <a:srgbClr val="204B8C"/>
                </a:gs>
                <a:gs pos="100000">
                  <a:srgbClr val="00327D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</p:grpSp>
      <p:sp>
        <p:nvSpPr>
          <p:cNvPr id="9" name="Text Placeholder 2"/>
          <p:cNvSpPr txBox="1">
            <a:spLocks/>
          </p:cNvSpPr>
          <p:nvPr/>
        </p:nvSpPr>
        <p:spPr>
          <a:xfrm>
            <a:off x="328413" y="5423617"/>
            <a:ext cx="658370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  <a:latin typeface="Myriad Pro" panose="020B0503030403020204" pitchFamily="34" charset="0"/>
              </a:rPr>
              <a:t>Профессиональная интеграционная платформа видеоменеджмента </a:t>
            </a:r>
            <a:r>
              <a:rPr lang="en-US" sz="2400" cap="all" dirty="0">
                <a:solidFill>
                  <a:schemeClr val="bg1"/>
                </a:solidFill>
                <a:latin typeface="Myriad Pro" panose="020B0503030403020204" pitchFamily="34" charset="0"/>
              </a:rPr>
              <a:t>SecurOS</a:t>
            </a: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707265" y="811234"/>
            <a:ext cx="6186911" cy="1922441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3894" y="981513"/>
            <a:ext cx="5869806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Модуль распознавания лиц на базе сверточных нейронных сетей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SecurOS FaceX автоматически выделяет оптимальное для распознавания изображение лица из живого видеопотока, сохраняет и распознает его, сравнивая с эталонными изображениями имеющейся базы данных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26324" y="287203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Распознавание лиц людей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FaceX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0446" y="4586199"/>
            <a:ext cx="2623382" cy="373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rgbClr val="336699"/>
                </a:solidFill>
                <a:latin typeface="Times New Roman" pitchFamily="18" charset="0"/>
                <a:cs typeface="Times New Roman" pitchFamily="18" charset="0"/>
              </a:rPr>
              <a:t>Применение</a:t>
            </a:r>
            <a:endParaRPr lang="en-US" sz="1600" dirty="0">
              <a:solidFill>
                <a:srgbClr val="3366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="" xmlns:a16="http://schemas.microsoft.com/office/drawing/2014/main" id="{6959D394-67CB-4C73-965D-4CE826F876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9505088"/>
              </p:ext>
            </p:extLst>
          </p:nvPr>
        </p:nvGraphicFramePr>
        <p:xfrm>
          <a:off x="690139" y="5658235"/>
          <a:ext cx="11297027" cy="640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2941">
                  <a:extLst>
                    <a:ext uri="{9D8B030D-6E8A-4147-A177-3AD203B41FA5}">
                      <a16:colId xmlns="" xmlns:a16="http://schemas.microsoft.com/office/drawing/2014/main" val="4070655343"/>
                    </a:ext>
                  </a:extLst>
                </a:gridCol>
                <a:gridCol w="1726499">
                  <a:extLst>
                    <a:ext uri="{9D8B030D-6E8A-4147-A177-3AD203B41FA5}">
                      <a16:colId xmlns="" xmlns:a16="http://schemas.microsoft.com/office/drawing/2014/main" val="447423060"/>
                    </a:ext>
                  </a:extLst>
                </a:gridCol>
                <a:gridCol w="2290813">
                  <a:extLst>
                    <a:ext uri="{9D8B030D-6E8A-4147-A177-3AD203B41FA5}">
                      <a16:colId xmlns="" xmlns:a16="http://schemas.microsoft.com/office/drawing/2014/main" val="2329257343"/>
                    </a:ext>
                  </a:extLst>
                </a:gridCol>
                <a:gridCol w="2358189">
                  <a:extLst>
                    <a:ext uri="{9D8B030D-6E8A-4147-A177-3AD203B41FA5}">
                      <a16:colId xmlns="" xmlns:a16="http://schemas.microsoft.com/office/drawing/2014/main" val="1508372947"/>
                    </a:ext>
                  </a:extLst>
                </a:gridCol>
                <a:gridCol w="1573069">
                  <a:extLst>
                    <a:ext uri="{9D8B030D-6E8A-4147-A177-3AD203B41FA5}">
                      <a16:colId xmlns="" xmlns:a16="http://schemas.microsoft.com/office/drawing/2014/main" val="2297218901"/>
                    </a:ext>
                  </a:extLst>
                </a:gridCol>
                <a:gridCol w="1545516">
                  <a:extLst>
                    <a:ext uri="{9D8B030D-6E8A-4147-A177-3AD203B41FA5}">
                      <a16:colId xmlns="" xmlns:a16="http://schemas.microsoft.com/office/drawing/2014/main" val="271876398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Безопасные города</a:t>
                      </a:r>
                      <a:endParaRPr lang="en-US" sz="1200" b="0" dirty="0">
                        <a:solidFill>
                          <a:srgbClr val="002060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Промышленные предприятия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Правоохранительный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 и </a:t>
                      </a: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пограничный контроль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36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Розничная торговля и предприятия сферы услуг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 и гостеприимства</a:t>
                      </a:r>
                      <a:endParaRPr lang="ru-RU" sz="1200" b="0" dirty="0">
                        <a:solidFill>
                          <a:srgbClr val="002060"/>
                        </a:solidFill>
                        <a:latin typeface="Myriad Pro Light" panose="020B04030304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Спортивные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 объекты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Myriad Pro Light" panose="020B0403030403020204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120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Парки</a:t>
                      </a:r>
                      <a:r>
                        <a:rPr lang="ru-RU" sz="1200" baseline="0" dirty="0" smtClean="0">
                          <a:solidFill>
                            <a:srgbClr val="002060"/>
                          </a:solidFill>
                          <a:latin typeface="Myriad Pro Light" panose="020B0403030403020204" pitchFamily="34" charset="0"/>
                          <a:cs typeface="Segoe UI Light" panose="020B0502040204020203" pitchFamily="34" charset="0"/>
                        </a:rPr>
                        <a:t> и другие места отдыха</a:t>
                      </a:r>
                      <a:endParaRPr lang="ru-RU" sz="1200" dirty="0" smtClean="0">
                        <a:solidFill>
                          <a:srgbClr val="002060"/>
                        </a:solidFill>
                        <a:latin typeface="Myriad Pro Light" panose="020B0403030403020204" pitchFamily="34" charset="0"/>
                        <a:cs typeface="Segoe UI Light" panose="020B0502040204020203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391424347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33C3B58-C5F0-4B79-8F33-ECA52E2F7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44916" y="5096915"/>
            <a:ext cx="334452" cy="43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A977CDE-4BA1-43F1-B2EF-5E2FBFEBB2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18297" y="5096915"/>
            <a:ext cx="432000" cy="432000"/>
          </a:xfrm>
          <a:prstGeom prst="rect">
            <a:avLst/>
          </a:prstGeom>
        </p:spPr>
      </p:pic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4038579"/>
              </p:ext>
            </p:extLst>
          </p:nvPr>
        </p:nvGraphicFramePr>
        <p:xfrm>
          <a:off x="906622" y="5096915"/>
          <a:ext cx="457867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4" name="CorelDRAW" r:id="rId9" imgW="281380" imgH="265260" progId="CorelDraw.Graphic.18">
                  <p:embed/>
                </p:oleObj>
              </mc:Choice>
              <mc:Fallback>
                <p:oleObj name="CorelDRAW" r:id="rId9" imgW="281380" imgH="26526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06622" y="5096915"/>
                        <a:ext cx="457867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4481746"/>
              </p:ext>
            </p:extLst>
          </p:nvPr>
        </p:nvGraphicFramePr>
        <p:xfrm>
          <a:off x="8944150" y="5096915"/>
          <a:ext cx="402848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5" name="CorelDRAW" r:id="rId11" imgW="241429" imgH="259067" progId="CorelDraw.Graphic.18">
                  <p:embed/>
                </p:oleObj>
              </mc:Choice>
              <mc:Fallback>
                <p:oleObj name="CorelDRAW" r:id="rId11" imgW="241429" imgH="259067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944150" y="5096915"/>
                        <a:ext cx="402848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9972523"/>
              </p:ext>
            </p:extLst>
          </p:nvPr>
        </p:nvGraphicFramePr>
        <p:xfrm>
          <a:off x="6617951" y="5096915"/>
          <a:ext cx="387219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6" name="CorelDRAW" r:id="rId13" imgW="233163" imgH="261132" progId="CorelDraw.Graphic.18">
                  <p:embed/>
                </p:oleObj>
              </mc:Choice>
              <mc:Fallback>
                <p:oleObj name="CorelDRAW" r:id="rId13" imgW="233163" imgH="261132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17951" y="5096915"/>
                        <a:ext cx="387219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108176"/>
              </p:ext>
            </p:extLst>
          </p:nvPr>
        </p:nvGraphicFramePr>
        <p:xfrm>
          <a:off x="10452022" y="5096915"/>
          <a:ext cx="423584" cy="43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17" name="CorelDRAW" r:id="rId15" imgW="718777" imgH="734196" progId="CorelDraw.Graphic.20">
                  <p:embed/>
                </p:oleObj>
              </mc:Choice>
              <mc:Fallback>
                <p:oleObj name="CorelDRAW" r:id="rId15" imgW="718777" imgH="734196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0452022" y="5096915"/>
                        <a:ext cx="423584" cy="43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814" y="815588"/>
            <a:ext cx="4911352" cy="2762635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075813" y="3735279"/>
            <a:ext cx="4998061" cy="121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Модуль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не имеет критической зависимости от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кооперативности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поведения субъектов (т.е. распознавание менее чувствительно к углу наклона и поворота головы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0139" y="2871340"/>
            <a:ext cx="6204037" cy="1215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SecurOS FaceX расширяет возможности применения видеоаналитики для биометрического контроля, обеспечивая более высокую точность распознавания в широком диапазоне внешних условий (освещенность, ракурс). </a:t>
            </a: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45256" y="1133171"/>
            <a:ext cx="5338305" cy="1657654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7691" y="1290189"/>
            <a:ext cx="51258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Служит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источником информации для проведения анализа динамики продаж, нарушений трудовой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дисциплины и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нештатных ситуаций, возникающих при осуществлении расчетов между кассирами 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покупателями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http://antikraja.ru/images/stories/virtuemart/product/securos-po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073" y="1237287"/>
            <a:ext cx="5975927" cy="434144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2"/>
          <p:cNvSpPr txBox="1">
            <a:spLocks/>
          </p:cNvSpPr>
          <p:nvPr/>
        </p:nvSpPr>
        <p:spPr>
          <a:xfrm>
            <a:off x="1526324" y="551290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Система контроля кассовых операций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POS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5257" y="2978115"/>
            <a:ext cx="5452420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Решаемая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задача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выявить факты мошенничества, операционных ошибок и других экономических нарушений</a:t>
            </a:r>
            <a:r>
              <a:rPr lang="ru-RU" sz="1400" b="1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54013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получение денег за товар без регистрации (сканирование </a:t>
            </a:r>
            <a:r>
              <a:rPr lang="ru-RU" sz="1400" dirty="0" err="1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штрихкода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); </a:t>
            </a:r>
          </a:p>
          <a:p>
            <a:pPr marL="354013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махинации </a:t>
            </a: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 кредитными, подарочными и дисконтными картами, в </a:t>
            </a:r>
            <a:r>
              <a:rPr lang="ru-RU" sz="14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 несанкционированное осуществление операции «СКИДКА»; </a:t>
            </a:r>
            <a:endParaRPr lang="ru-RU" sz="1400" dirty="0" smtClean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54013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изменение содержания кассового чека, ввод неверного </a:t>
            </a:r>
            <a:r>
              <a:rPr lang="ru-RU" sz="14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штрихкода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54013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аннулирование чека (отмена операции) после расчета с покупателем и присвоение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денег;</a:t>
            </a:r>
          </a:p>
          <a:p>
            <a:pPr marL="354013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неправильное оформление возвращаемого товара или фиктивный возврат товара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99725" y="1071425"/>
            <a:ext cx="6586876" cy="1060248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96869" y="1183261"/>
            <a:ext cx="63229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существенное снижение нагрузки на оператора за счет отсутствия необходимости постоянного наблюдения за всеми рубежами контроля и минимизации влияния человеческого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фактора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75590" y="2423064"/>
            <a:ext cx="167591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Детектор скопления людей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9509020"/>
              </p:ext>
            </p:extLst>
          </p:nvPr>
        </p:nvGraphicFramePr>
        <p:xfrm>
          <a:off x="637623" y="3862855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8" name="CorelDRAW" r:id="rId4" imgW="914760" imgH="915120" progId="">
                  <p:embed/>
                </p:oleObj>
              </mc:Choice>
              <mc:Fallback>
                <p:oleObj name="CorelDRAW" r:id="rId4" imgW="914760" imgH="9151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23" y="3862855"/>
                        <a:ext cx="72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273254"/>
              </p:ext>
            </p:extLst>
          </p:nvPr>
        </p:nvGraphicFramePr>
        <p:xfrm>
          <a:off x="637623" y="3097911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89" name="CorelDRAW" r:id="rId6" imgW="913320" imgH="913320" progId="">
                  <p:embed/>
                </p:oleObj>
              </mc:Choice>
              <mc:Fallback>
                <p:oleObj name="CorelDRAW" r:id="rId6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23" y="3097911"/>
                        <a:ext cx="72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9606678"/>
              </p:ext>
            </p:extLst>
          </p:nvPr>
        </p:nvGraphicFramePr>
        <p:xfrm>
          <a:off x="637623" y="2324674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0" name="CorelDRAW" r:id="rId8" imgW="913320" imgH="913320" progId="">
                  <p:embed/>
                </p:oleObj>
              </mc:Choice>
              <mc:Fallback>
                <p:oleObj name="CorelDRAW" r:id="rId8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23" y="2324674"/>
                        <a:ext cx="72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475590" y="3961245"/>
            <a:ext cx="17006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Проникновение в запрещенную зону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475590" y="3196301"/>
            <a:ext cx="16778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Оставленные предметы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2811484"/>
              </p:ext>
            </p:extLst>
          </p:nvPr>
        </p:nvGraphicFramePr>
        <p:xfrm>
          <a:off x="4452807" y="5378681"/>
          <a:ext cx="720814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1" name="CorelDRAW" r:id="rId10" imgW="1467360" imgH="1467360" progId="">
                  <p:embed/>
                </p:oleObj>
              </mc:Choice>
              <mc:Fallback>
                <p:oleObj name="CorelDRAW" r:id="rId10" imgW="1467360" imgH="1467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807" y="5378681"/>
                        <a:ext cx="720814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475590" y="5477071"/>
            <a:ext cx="1689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Детектор пересечения линии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4946943"/>
              </p:ext>
            </p:extLst>
          </p:nvPr>
        </p:nvGraphicFramePr>
        <p:xfrm>
          <a:off x="637623" y="5378681"/>
          <a:ext cx="720814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2" name="CorelDRAW" r:id="rId12" imgW="1467360" imgH="1467360" progId="">
                  <p:embed/>
                </p:oleObj>
              </mc:Choice>
              <mc:Fallback>
                <p:oleObj name="CorelDRAW" r:id="rId12" imgW="1467360" imgH="1467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23" y="5378681"/>
                        <a:ext cx="720814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6465451"/>
              </p:ext>
            </p:extLst>
          </p:nvPr>
        </p:nvGraphicFramePr>
        <p:xfrm>
          <a:off x="4452807" y="3862855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3" name="CorelDRAW" r:id="rId14" imgW="913320" imgH="913320" progId="">
                  <p:embed/>
                </p:oleObj>
              </mc:Choice>
              <mc:Fallback>
                <p:oleObj name="CorelDRAW" r:id="rId14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807" y="3862855"/>
                        <a:ext cx="72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906261"/>
              </p:ext>
            </p:extLst>
          </p:nvPr>
        </p:nvGraphicFramePr>
        <p:xfrm>
          <a:off x="4452807" y="2324674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4" name="CorelDRAW" r:id="rId16" imgW="913320" imgH="913320" progId="">
                  <p:embed/>
                </p:oleObj>
              </mc:Choice>
              <mc:Fallback>
                <p:oleObj name="CorelDRAW" r:id="rId16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807" y="2324674"/>
                        <a:ext cx="72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202463" y="2423064"/>
            <a:ext cx="16574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Детектор праздношатания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834268"/>
              </p:ext>
            </p:extLst>
          </p:nvPr>
        </p:nvGraphicFramePr>
        <p:xfrm>
          <a:off x="4452807" y="3097911"/>
          <a:ext cx="720816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5" name="CorelDRAW" r:id="rId18" imgW="1467360" imgH="1467360" progId="">
                  <p:embed/>
                </p:oleObj>
              </mc:Choice>
              <mc:Fallback>
                <p:oleObj name="CorelDRAW" r:id="rId18" imgW="1467360" imgH="1467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807" y="3097911"/>
                        <a:ext cx="720816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9986462"/>
              </p:ext>
            </p:extLst>
          </p:nvPr>
        </p:nvGraphicFramePr>
        <p:xfrm>
          <a:off x="4452807" y="4627470"/>
          <a:ext cx="720000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6" name="CorelDRAW" r:id="rId20" imgW="412920" imgH="412920" progId="">
                  <p:embed/>
                </p:oleObj>
              </mc:Choice>
              <mc:Fallback>
                <p:oleObj name="CorelDRAW" r:id="rId20" imgW="412920" imgH="412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2807" y="4627470"/>
                        <a:ext cx="720000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5202463" y="4833582"/>
            <a:ext cx="1660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Дым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202463" y="4068967"/>
            <a:ext cx="16602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Счетчик объектов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5202463" y="3304023"/>
            <a:ext cx="16574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Детектор бега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3" name="Объект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102104"/>
              </p:ext>
            </p:extLst>
          </p:nvPr>
        </p:nvGraphicFramePr>
        <p:xfrm>
          <a:off x="637623" y="4627470"/>
          <a:ext cx="720814" cy="72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97" name="CorelDRAW" r:id="rId22" imgW="1467360" imgH="1467360" progId="">
                  <p:embed/>
                </p:oleObj>
              </mc:Choice>
              <mc:Fallback>
                <p:oleObj name="CorelDRAW" r:id="rId22" imgW="1467360" imgH="1467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23" y="4627470"/>
                        <a:ext cx="720814" cy="720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475590" y="4725860"/>
            <a:ext cx="224551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Детектор движения в запрещенном направлении</a:t>
            </a: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5202463" y="5477071"/>
            <a:ext cx="168924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42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Детектор пребывания в зоне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Заголовок 2"/>
          <p:cNvSpPr txBox="1">
            <a:spLocks/>
          </p:cNvSpPr>
          <p:nvPr/>
        </p:nvSpPr>
        <p:spPr>
          <a:xfrm>
            <a:off x="1526324" y="323805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Ситуационная видеоаналитика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Tracking Kit III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49" descr="C:\Users\Tatyana\Desktop\работа\Новая папка\export\5.avi_snapshot_00.58_[2015.11.13_22.57.53].jpg"/>
          <p:cNvPicPr>
            <a:picLocks noChangeAspect="1" noChangeArrowheads="1"/>
          </p:cNvPicPr>
          <p:nvPr/>
        </p:nvPicPr>
        <p:blipFill rotWithShape="1">
          <a:blip r:embed="rId24" cstate="print"/>
          <a:srcRect t="1" b="37591"/>
          <a:stretch/>
        </p:blipFill>
        <p:spPr bwMode="auto">
          <a:xfrm>
            <a:off x="7393733" y="3714750"/>
            <a:ext cx="4842798" cy="2383931"/>
          </a:xfrm>
          <a:prstGeom prst="rect">
            <a:avLst/>
          </a:prstGeom>
          <a:noFill/>
          <a:ln w="12700">
            <a:solidFill>
              <a:srgbClr val="64AAEB"/>
            </a:solidFill>
          </a:ln>
        </p:spPr>
      </p:pic>
      <p:pic>
        <p:nvPicPr>
          <p:cNvPr id="28" name="Picture 29" descr="C:\Users\Tatyana\Desktop\работа\Новая папка\export\1.avi_snapshot_00.47_[2015.11.13_22.57.33].jpg"/>
          <p:cNvPicPr>
            <a:picLocks noChangeAspect="1" noChangeArrowheads="1"/>
          </p:cNvPicPr>
          <p:nvPr/>
        </p:nvPicPr>
        <p:blipFill>
          <a:blip r:embed="rId25" cstate="print"/>
          <a:srcRect b="40642"/>
          <a:stretch>
            <a:fillRect/>
          </a:stretch>
        </p:blipFill>
        <p:spPr bwMode="auto">
          <a:xfrm>
            <a:off x="7393733" y="1273659"/>
            <a:ext cx="4842798" cy="2392811"/>
          </a:xfrm>
          <a:prstGeom prst="rect">
            <a:avLst/>
          </a:prstGeom>
          <a:noFill/>
          <a:ln w="12700">
            <a:solidFill>
              <a:srgbClr val="64AAEB"/>
            </a:solidFill>
          </a:ln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912091" y="4915008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1081249" y="369091"/>
            <a:ext cx="1002791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Детектор касок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Helmet Detection</a:t>
            </a:r>
          </a:p>
        </p:txBody>
      </p:sp>
      <p:pic>
        <p:nvPicPr>
          <p:cNvPr id="6" name="Рисунок 5" descr="Без имени-2.jpg"/>
          <p:cNvPicPr>
            <a:picLocks noChangeAspect="1"/>
          </p:cNvPicPr>
          <p:nvPr/>
        </p:nvPicPr>
        <p:blipFill rotWithShape="1">
          <a:blip r:embed="rId3" cstate="print"/>
          <a:srcRect r="10272" b="3833"/>
          <a:stretch/>
        </p:blipFill>
        <p:spPr>
          <a:xfrm>
            <a:off x="6707470" y="3607287"/>
            <a:ext cx="5208591" cy="2749004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516150" y="1014275"/>
            <a:ext cx="4970250" cy="1119325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7701" y="1098445"/>
            <a:ext cx="4760042" cy="934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ru-RU" sz="16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Специализированный видеоаналитический детектор обеспечивает автоматическое оповещение при обнаружении человека без каски</a:t>
            </a:r>
            <a:endParaRPr lang="ru-RU" sz="1600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440" y="678426"/>
            <a:ext cx="5532560" cy="288529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7" y="2346672"/>
            <a:ext cx="6327058" cy="346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4909" y="2180989"/>
            <a:ext cx="6235205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Широкие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функциональные </a:t>
            </a: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возможности</a:t>
            </a: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66700">
              <a:spcAft>
                <a:spcPts val="600"/>
              </a:spcAft>
            </a:pP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АПК </a:t>
            </a: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позволяет выводить на видеостену все часто используемые источники визуальной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информации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Максимальная степень готовности к инсталляции</a:t>
            </a:r>
          </a:p>
          <a:p>
            <a:pPr marL="722313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полнофункциональная система от одного производителя;</a:t>
            </a:r>
          </a:p>
          <a:p>
            <a:pPr marL="722313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преднастроенное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ПО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2313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возможность предварительного конфигурирования;</a:t>
            </a:r>
          </a:p>
          <a:p>
            <a:pPr marL="722313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сверхоперативный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монтаж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Передовое техническое решение</a:t>
            </a:r>
          </a:p>
          <a:p>
            <a:pPr marL="72390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отсутствие зазора между панелями, минимальная ширина межпанельной «слепой зоны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390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встроенный серверный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шкаф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390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легкий доступ к оборудованию для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техобслуживания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3900" indent="-285750"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эффективный отвод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тепла</a:t>
            </a:r>
            <a:endParaRPr lang="ru-RU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2390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модульная конструкция каркаса для организации полиэкрана с необходимым количеством </a:t>
            </a:r>
            <a:r>
              <a:rPr lang="ru-RU" sz="14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панелей</a:t>
            </a:r>
            <a:endParaRPr lang="en-US" sz="14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6508" y="1034580"/>
            <a:ext cx="5255492" cy="471206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0499" y="4946072"/>
            <a:ext cx="3048000" cy="1340678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433524"/>
              </p:ext>
            </p:extLst>
          </p:nvPr>
        </p:nvGraphicFramePr>
        <p:xfrm>
          <a:off x="9950884" y="2249495"/>
          <a:ext cx="563562" cy="5626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33" name="CorelDRAW" r:id="rId6" imgW="1071360" imgH="1071360" progId="">
                  <p:embed/>
                </p:oleObj>
              </mc:Choice>
              <mc:Fallback>
                <p:oleObj name="CorelDRAW" r:id="rId6" imgW="1071360" imgH="1071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50884" y="2249495"/>
                        <a:ext cx="563562" cy="56268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Заголовок 1"/>
          <p:cNvSpPr txBox="1">
            <a:spLocks/>
          </p:cNvSpPr>
          <p:nvPr/>
        </p:nvSpPr>
        <p:spPr>
          <a:xfrm>
            <a:off x="1526324" y="510647"/>
            <a:ext cx="9137762" cy="432111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fontScale="92500" lnSpcReduction="20000"/>
          </a:bodyPr>
          <a:lstStyle>
            <a:lvl1pPr algn="ctr" defTabSz="1088502" rtl="0" eaLnBrk="1" latinLnBrk="0" hangingPunct="1">
              <a:spcBef>
                <a:spcPct val="0"/>
              </a:spcBef>
              <a:buNone/>
              <a:defRPr sz="5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Видеостена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600" dirty="0" err="1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SecurOS</a:t>
            </a:r>
            <a:r>
              <a:rPr lang="en-US" sz="26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IVS </a:t>
            </a:r>
            <a:r>
              <a:rPr lang="en-US" sz="2600" dirty="0" err="1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VideoWall</a:t>
            </a:r>
            <a:endParaRPr lang="ru-RU" sz="1700" dirty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48582" y="1026695"/>
            <a:ext cx="6321917" cy="972684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214" y="1104583"/>
            <a:ext cx="599828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Предназначена для отображения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наиболее важной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информации и используется для коллективной работы операторов ситуационных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центров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диспетчеров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служб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безопасности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/>
          <a:stretch/>
        </p:blipFill>
        <p:spPr>
          <a:xfrm>
            <a:off x="-19050" y="0"/>
            <a:ext cx="12211050" cy="686979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-12700" y="0"/>
            <a:ext cx="7248467" cy="6858001"/>
          </a:xfrm>
          <a:prstGeom prst="rect">
            <a:avLst/>
          </a:prstGeom>
          <a:gradFill flip="none" rotWithShape="1">
            <a:gsLst>
              <a:gs pos="2190">
                <a:schemeClr val="bg1">
                  <a:alpha val="76000"/>
                </a:schemeClr>
              </a:gs>
              <a:gs pos="30000">
                <a:srgbClr val="7C94B9">
                  <a:alpha val="33000"/>
                </a:srgbClr>
              </a:gs>
              <a:gs pos="52000">
                <a:srgbClr val="4D6FA2"/>
              </a:gs>
              <a:gs pos="78000">
                <a:srgbClr val="204B8C"/>
              </a:gs>
              <a:gs pos="100000">
                <a:srgbClr val="00327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19682" y="5431704"/>
            <a:ext cx="6583702" cy="461665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79473" indent="-279473" algn="l" defTabSz="914367" rtl="0" eaLnBrk="1" latinLnBrk="0" hangingPunct="1">
              <a:lnSpc>
                <a:spcPct val="107000"/>
              </a:lnSpc>
              <a:spcBef>
                <a:spcPts val="556"/>
              </a:spcBef>
              <a:buClrTx/>
              <a:buSzPct val="100000"/>
              <a:buFont typeface="Wingdings 3" panose="05040102010807070707" pitchFamily="18" charset="2"/>
              <a:buChar char=""/>
              <a:defRPr sz="2001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1pPr>
            <a:lvl2pPr marL="564591" indent="-304879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 typeface="Wingdings 3" panose="05040102010807070707" pitchFamily="18" charset="2"/>
              <a:buChar char=""/>
              <a:defRPr sz="1778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2pPr>
            <a:lvl3pPr marL="811600" indent="-227248" algn="l" defTabSz="914367" rtl="0" eaLnBrk="1" latinLnBrk="0" hangingPunct="1">
              <a:lnSpc>
                <a:spcPct val="102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556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3pPr>
            <a:lvl4pPr marL="1036025" indent="-204664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445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4pPr>
            <a:lvl5pPr marL="1036025" indent="-204664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445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5pPr>
            <a:lvl6pPr marL="1036025" indent="-204664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445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6pPr>
            <a:lvl7pPr marL="1036025" indent="-204664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445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7pPr>
            <a:lvl8pPr marL="1036025" indent="-204664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445" b="0" i="0" u="none" kern="120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8pPr>
            <a:lvl9pPr marL="1036025" indent="-204664" algn="l" defTabSz="914367" rtl="0" eaLnBrk="1" latinLnBrk="0" hangingPunct="1">
              <a:lnSpc>
                <a:spcPct val="103000"/>
              </a:lnSpc>
              <a:spcBef>
                <a:spcPts val="556"/>
              </a:spcBef>
              <a:buClrTx/>
              <a:buSzPct val="100000"/>
              <a:buFontTx/>
              <a:buChar char="‒"/>
              <a:defRPr sz="1445" b="0" i="0" u="none" kern="1200" baseline="0">
                <a:solidFill>
                  <a:schemeClr val="tx1"/>
                </a:solidFill>
                <a:latin typeface="Myriad Pro Light" panose="020B0403030403020204" pitchFamily="34" charset="0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  <a:latin typeface="Myriad Pro" panose="020B0503030403020204" pitchFamily="34" charset="0"/>
              </a:rPr>
              <a:t>Обзор </a:t>
            </a:r>
            <a:r>
              <a:rPr lang="ru-RU" sz="2400" cap="all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основных инструментов </a:t>
            </a:r>
            <a:r>
              <a:rPr lang="en-US" sz="2400" cap="all" dirty="0">
                <a:solidFill>
                  <a:schemeClr val="bg1"/>
                </a:solidFill>
                <a:latin typeface="Myriad Pro" panose="020B0503030403020204" pitchFamily="34" charset="0"/>
              </a:rPr>
              <a:t>SecurOS</a:t>
            </a: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48582" y="912395"/>
            <a:ext cx="4579017" cy="1513305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214" y="990283"/>
            <a:ext cx="41948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Нативная технология ISS обеспечивает качественно новый уровень отказоустойчивости систем безопасности на объектах, где бесперебойная работа критически важна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26324" y="334580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Отказоустойчивое резервирование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Cluster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70843" y="954512"/>
            <a:ext cx="69306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269875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поддерживает </a:t>
            </a:r>
            <a:r>
              <a:rPr lang="ru-RU" sz="1600" dirty="0" err="1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failover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и </a:t>
            </a:r>
            <a:r>
              <a:rPr lang="ru-RU" sz="1600" dirty="0" err="1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failback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в различных конфигурациях.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285750" marR="269875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является частью </a:t>
            </a:r>
            <a:r>
              <a:rPr lang="en-US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SecurOS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 Пользователям нет необходимости приобретать и администрировать программные решения сторонних производителей.</a:t>
            </a:r>
          </a:p>
          <a:p>
            <a:pPr marL="285750" marR="269875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беспечивает также отказоустойчивость видеоаналитических модулей. 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82" y="2518712"/>
            <a:ext cx="3201755" cy="27949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9461" y="2518713"/>
            <a:ext cx="3113580" cy="279490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88626" y="5431732"/>
            <a:ext cx="34568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>
              <a:spcAft>
                <a:spcPts val="600"/>
              </a:spcAft>
              <a:buClr>
                <a:srgbClr val="4DA6DD"/>
              </a:buClr>
            </a:pPr>
            <a:r>
              <a:rPr lang="ru-RU" sz="12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Видеосервер</a:t>
            </a:r>
            <a:r>
              <a:rPr lang="en-US" sz="12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становится виртуально перемещаемой сущностью, абстрагированной от </a:t>
            </a:r>
            <a:r>
              <a:rPr lang="ru-RU" sz="12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физических серверов</a:t>
            </a:r>
            <a:endParaRPr lang="ru-RU" sz="12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2165" y="2518713"/>
            <a:ext cx="3544228" cy="279490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138908" y="5431732"/>
            <a:ext cx="34515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Системный администратор может перемещать виртуальные видеосервера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 одного физического сервера на другой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82165" y="5431732"/>
            <a:ext cx="3766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 отказе аппаратного устройства в кластере, виртуальный видеосервер </a:t>
            </a:r>
            <a:r>
              <a:rPr lang="en-US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ru-RU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автоматически будет перенесен на другой физический сервер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48582" y="1026695"/>
            <a:ext cx="5299697" cy="1232994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2215" y="1104583"/>
            <a:ext cx="49124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Служит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проверки работы камер видеонаблюдения и видеопотока на соответствие техническим требованиям системы и реализуется на базе сервисных детекторов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8582" y="2445738"/>
            <a:ext cx="529969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Потеря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сигнала от камеры.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Регистрирует нарушение соединения между сервером и камерой.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Расфокусировка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Срабатывает при потере резкости изображения в связи с загрязнением объектива, образованием конденсата на оптике камеры и т.д.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Засветка</a:t>
            </a:r>
            <a:r>
              <a:rPr lang="ru-RU" sz="1600" dirty="0">
                <a:solidFill>
                  <a:srgbClr val="4DA6DD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Регистрирует направленный в объектив луч яркого света. Применяется для определения случаев засветки матрицы фоточувствительных элементов, приводящих к временной неработоспособности камеры.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Заслонение.</a:t>
            </a:r>
            <a:r>
              <a:rPr lang="ru-RU" sz="1600" dirty="0">
                <a:solidFill>
                  <a:srgbClr val="4DA6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Реагирует на заслонение изображения в случаях закрытия объектива, выхода из строя устройства освещения.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Изменение зоны обзора.</a:t>
            </a:r>
            <a:r>
              <a:rPr lang="ru-RU" sz="1600" dirty="0">
                <a:solidFill>
                  <a:srgbClr val="4DA6D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Регистрирует несанкционированный поворот камеры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leater.com/upload/medialibrary/094/09464d5f586b036c6e61665fbb2fdab4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902637" y="4556990"/>
            <a:ext cx="2162850" cy="108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elitefon.ru/pic/201211/1600x900/elitefon.ru-7357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241" y="4554578"/>
            <a:ext cx="1941396" cy="109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://cs622416.vk.me/v622416327/38ad2/oqTjIyCYQAk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5487" y="4556990"/>
            <a:ext cx="1941396" cy="1089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905" y="1026694"/>
            <a:ext cx="6045642" cy="3179330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>
          <a:xfrm>
            <a:off x="1526324" y="315530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Сервисная видеоаналитика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Camera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Health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495256" y="385735"/>
            <a:ext cx="11199898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>
              <a:spcAft>
                <a:spcPts val="0"/>
              </a:spcAft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Модуль интеграции ОПС/СКУД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ACS module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5259" y="1101111"/>
            <a:ext cx="3901577" cy="1613076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8001" y="1249790"/>
            <a:ext cx="36988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Интеграция с разнообразным оборудованием и 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сторонним ПО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существенно расширяет спектр задач, связанных с автоматической идентификацией личности.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649578" y="1101111"/>
            <a:ext cx="7131708" cy="1685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spcAft>
                <a:spcPts val="300"/>
              </a:spcAft>
              <a:buClr>
                <a:srgbClr val="4DA6DD"/>
              </a:buClr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SecurOS поддерживает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lvl="0" indent="-285750">
              <a:spcAft>
                <a:spcPts val="3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И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нтеграцию со СКУД, исполнительными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устройствами (турникетами, электрическими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замками)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и т.д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.;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pPr marL="285750" lvl="0" indent="-285750">
              <a:spcAft>
                <a:spcPts val="3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Взаимодействие со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специализированными программными комплексами, например,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с системой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обработки событий и инцидентов, СУБД и проч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.;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  <a:p>
            <a:pPr marL="285750" indent="-285750">
              <a:spcAft>
                <a:spcPts val="3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Р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аботу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с внешними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СХД.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  <p:pic>
        <p:nvPicPr>
          <p:cNvPr id="8" name="Рисунок 7" descr="C:\Users\t-leonova\Pictures\SecurOS-ACS-architectur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59" y="2934868"/>
            <a:ext cx="7766223" cy="33026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9006643" y="5314722"/>
            <a:ext cx="296945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Функциональная схема взаимодействия </a:t>
            </a:r>
            <a:r>
              <a:rPr lang="en-US" sz="16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ru-RU" sz="16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СКУД с использованием модуля СКУД/ОПС (SecurOS)</a:t>
            </a:r>
            <a:endParaRPr lang="ru-RU" sz="1600" i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630710" y="333450"/>
            <a:ext cx="9137762" cy="432111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Управление событиями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 </a:t>
            </a:r>
            <a:r>
              <a:rPr lang="en-US" sz="27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Event management</a:t>
            </a:r>
            <a:endParaRPr lang="ru-RU" sz="1800" dirty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9725" y="830124"/>
            <a:ext cx="4542176" cy="1176475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5813" y="962231"/>
            <a:ext cx="4416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располагает всеми необходимыми средствами информирования операторов (диспетчеров) </a:t>
            </a:r>
            <a:r>
              <a:rPr lang="en-US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SecurOS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 smtClean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1741709"/>
              </p:ext>
            </p:extLst>
          </p:nvPr>
        </p:nvGraphicFramePr>
        <p:xfrm>
          <a:off x="2084018" y="2138706"/>
          <a:ext cx="8202982" cy="428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6" name="CorelDRAW" r:id="rId4" imgW="5716119" imgH="2989767" progId="CorelDraw.Graphic.20">
                  <p:embed/>
                </p:oleObj>
              </mc:Choice>
              <mc:Fallback>
                <p:oleObj name="CorelDRAW" r:id="rId4" imgW="5716119" imgH="2989767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84018" y="2138706"/>
                        <a:ext cx="8202982" cy="42894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176926" y="906268"/>
            <a:ext cx="67130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Кроме того тревожные события могут обрабатываться с помощью инструмента «Служба реагирования» с дальнейшей передачей информации о происшествиях в «Систему-112» (ЕЦОР). А видео может немедленно передаваться в ЕЦХД.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9413448"/>
              </p:ext>
            </p:extLst>
          </p:nvPr>
        </p:nvGraphicFramePr>
        <p:xfrm>
          <a:off x="9353695" y="4981033"/>
          <a:ext cx="392112" cy="50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7" name="CorelDRAW" r:id="rId6" imgW="275870" imgH="354712" progId="CorelDraw.Graphic.20">
                  <p:embed/>
                </p:oleObj>
              </mc:Choice>
              <mc:Fallback>
                <p:oleObj name="CorelDRAW" r:id="rId6" imgW="275870" imgH="354712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353695" y="4981033"/>
                        <a:ext cx="392112" cy="5025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Рисунок 4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7" name="Заголовок 1"/>
          <p:cNvSpPr>
            <a:spLocks noGrp="1"/>
          </p:cNvSpPr>
          <p:nvPr/>
        </p:nvSpPr>
        <p:spPr>
          <a:xfrm>
            <a:off x="1526324" y="260900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Интеграционная платформа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видеоменеджмента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SecurOS</a:t>
            </a:r>
            <a:endParaRPr lang="ru-RU" sz="24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493385" y="1034276"/>
            <a:ext cx="4151566" cy="1625055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691000" y="1319601"/>
            <a:ext cx="3918792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взаимодействие и полнофункциональное управление аппаратными средствами и программными модулями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93385" y="3902994"/>
            <a:ext cx="3645097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Поддерживается в 7 редакциях, различающихся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объемом функционала,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– для максимального соответствия отраслевой специфике использования.</a:t>
            </a:r>
            <a:endParaRPr lang="en-US" sz="1600" dirty="0">
              <a:solidFill>
                <a:srgbClr val="333F50"/>
              </a:solidFill>
              <a:latin typeface="Times New Roman" pitchFamily="18" charset="0"/>
              <a:ea typeface="Verdana" panose="020B0604030504040204" pitchFamily="34" charset="0"/>
              <a:cs typeface="Times New Roman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58527" y="5071523"/>
            <a:ext cx="404091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Clr>
                <a:srgbClr val="4DA6DD"/>
              </a:buClr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Информация о редакциях </a:t>
            </a:r>
            <a:r>
              <a:rPr lang="en-US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SecurOS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доступна на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сайте </a:t>
            </a:r>
            <a:r>
              <a:rPr lang="en-US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ISS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Verdana" panose="020B0604030504040204" pitchFamily="34" charset="0"/>
                <a:cs typeface="Times New Roman" pitchFamily="18" charset="0"/>
              </a:rPr>
              <a:t>: </a:t>
            </a:r>
            <a:r>
              <a:rPr lang="en-US" sz="1600" dirty="0">
                <a:latin typeface="Times New Roman" pitchFamily="18" charset="0"/>
                <a:cs typeface="Times New Roman" pitchFamily="18" charset="0"/>
                <a:hlinkClick r:id="rId3"/>
              </a:rPr>
              <a:t>https://iss.ru/products/securos-vms#copyright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Рисунок 5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652" y="2869903"/>
            <a:ext cx="1019571" cy="956735"/>
          </a:xfrm>
          <a:prstGeom prst="rect">
            <a:avLst/>
          </a:prstGeom>
          <a:noFill/>
          <a:extLst/>
        </p:spPr>
      </p:pic>
      <p:sp>
        <p:nvSpPr>
          <p:cNvPr id="53" name="Прямоугольник 52"/>
          <p:cNvSpPr/>
          <p:nvPr/>
        </p:nvSpPr>
        <p:spPr>
          <a:xfrm>
            <a:off x="8473402" y="1618247"/>
            <a:ext cx="2587263" cy="6996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Серверы резервирования: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Сервер конфигурации </a:t>
            </a:r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SecurOS</a:t>
            </a:r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 Видеосерверы </a:t>
            </a:r>
            <a:r>
              <a:rPr lang="en-US" sz="1200" dirty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SecurOS</a:t>
            </a:r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>
            <a:off x="8473402" y="2396819"/>
            <a:ext cx="0" cy="2094118"/>
          </a:xfrm>
          <a:prstGeom prst="line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/>
          <p:cNvSpPr/>
          <p:nvPr/>
        </p:nvSpPr>
        <p:spPr>
          <a:xfrm>
            <a:off x="8797299" y="5961909"/>
            <a:ext cx="1739749" cy="400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Мобильное</a:t>
            </a:r>
            <a:endParaRPr lang="en-US" sz="1200" dirty="0" smtClean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приложение</a:t>
            </a:r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 SecurOS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" name="Рисунок 55"/>
          <p:cNvPicPr/>
          <p:nvPr/>
        </p:nvPicPr>
        <p:blipFill>
          <a:blip r:embed="rId5"/>
          <a:stretch>
            <a:fillRect/>
          </a:stretch>
        </p:blipFill>
        <p:spPr>
          <a:xfrm>
            <a:off x="8263510" y="5669561"/>
            <a:ext cx="574006" cy="727887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6422069" y="5473740"/>
            <a:ext cx="1111830" cy="4150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1200" dirty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-клиент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en-US" sz="1200" dirty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SecurOS</a:t>
            </a:r>
          </a:p>
        </p:txBody>
      </p:sp>
      <p:pic>
        <p:nvPicPr>
          <p:cNvPr id="58" name="Рисунок 57"/>
          <p:cNvPicPr/>
          <p:nvPr/>
        </p:nvPicPr>
        <p:blipFill>
          <a:blip r:embed="rId6"/>
          <a:stretch>
            <a:fillRect/>
          </a:stretch>
        </p:blipFill>
        <p:spPr>
          <a:xfrm>
            <a:off x="7309583" y="5315997"/>
            <a:ext cx="953927" cy="1033865"/>
          </a:xfrm>
          <a:prstGeom prst="rect">
            <a:avLst/>
          </a:prstGeom>
        </p:spPr>
      </p:pic>
      <p:pic>
        <p:nvPicPr>
          <p:cNvPr id="59" name="Рисунок 58"/>
          <p:cNvPicPr/>
          <p:nvPr/>
        </p:nvPicPr>
        <p:blipFill>
          <a:blip r:embed="rId7"/>
          <a:stretch>
            <a:fillRect/>
          </a:stretch>
        </p:blipFill>
        <p:spPr>
          <a:xfrm>
            <a:off x="8694561" y="5326207"/>
            <a:ext cx="389376" cy="291757"/>
          </a:xfrm>
          <a:prstGeom prst="rect">
            <a:avLst/>
          </a:prstGeom>
        </p:spPr>
      </p:pic>
      <p:cxnSp>
        <p:nvCxnSpPr>
          <p:cNvPr id="60" name="Прямая со стрелкой 59"/>
          <p:cNvCxnSpPr/>
          <p:nvPr/>
        </p:nvCxnSpPr>
        <p:spPr>
          <a:xfrm flipH="1">
            <a:off x="5819272" y="4490937"/>
            <a:ext cx="2657939" cy="0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6006752" y="3592311"/>
            <a:ext cx="782805" cy="0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>
            <a:off x="7893390" y="2386725"/>
            <a:ext cx="580012" cy="0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5868808" y="2386725"/>
            <a:ext cx="1384503" cy="0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Прямоугольник 63"/>
          <p:cNvSpPr/>
          <p:nvPr/>
        </p:nvSpPr>
        <p:spPr>
          <a:xfrm>
            <a:off x="6942645" y="2684214"/>
            <a:ext cx="1469659" cy="3835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Интеграционные</a:t>
            </a:r>
            <a:endParaRPr lang="en-US" sz="1200" dirty="0" smtClean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механизмы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5162233" y="2788372"/>
            <a:ext cx="1212722" cy="3803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Системы верхнего уровня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6" name="Прямая со стрелкой 65"/>
          <p:cNvCxnSpPr/>
          <p:nvPr/>
        </p:nvCxnSpPr>
        <p:spPr>
          <a:xfrm flipH="1">
            <a:off x="7407006" y="3592311"/>
            <a:ext cx="1066397" cy="0"/>
          </a:xfrm>
          <a:prstGeom prst="straightConnector1">
            <a:avLst/>
          </a:prstGeom>
          <a:ln w="9525">
            <a:solidFill>
              <a:srgbClr val="10A5E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/>
          <p:cNvSpPr/>
          <p:nvPr/>
        </p:nvSpPr>
        <p:spPr>
          <a:xfrm>
            <a:off x="7363921" y="3579254"/>
            <a:ext cx="1048383" cy="4333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Модули интеграции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" name="Рисунок 67"/>
          <p:cNvPicPr/>
          <p:nvPr/>
        </p:nvPicPr>
        <p:blipFill>
          <a:blip r:embed="rId8"/>
          <a:stretch>
            <a:fillRect/>
          </a:stretch>
        </p:blipFill>
        <p:spPr>
          <a:xfrm>
            <a:off x="7407006" y="2064634"/>
            <a:ext cx="603152" cy="644183"/>
          </a:xfrm>
          <a:prstGeom prst="rect">
            <a:avLst/>
          </a:prstGeom>
        </p:spPr>
      </p:pic>
      <p:pic>
        <p:nvPicPr>
          <p:cNvPr id="69" name="Рисунок 68"/>
          <p:cNvPicPr/>
          <p:nvPr/>
        </p:nvPicPr>
        <p:blipFill>
          <a:blip r:embed="rId9"/>
          <a:stretch>
            <a:fillRect/>
          </a:stretch>
        </p:blipFill>
        <p:spPr>
          <a:xfrm>
            <a:off x="6789557" y="3292787"/>
            <a:ext cx="640080" cy="599049"/>
          </a:xfrm>
          <a:prstGeom prst="rect">
            <a:avLst/>
          </a:prstGeom>
        </p:spPr>
      </p:pic>
      <p:pic>
        <p:nvPicPr>
          <p:cNvPr id="70" name="Рисунок 69"/>
          <p:cNvPicPr/>
          <p:nvPr/>
        </p:nvPicPr>
        <p:blipFill>
          <a:blip r:embed="rId10"/>
          <a:stretch>
            <a:fillRect/>
          </a:stretch>
        </p:blipFill>
        <p:spPr>
          <a:xfrm>
            <a:off x="5162233" y="3292787"/>
            <a:ext cx="791894" cy="599049"/>
          </a:xfrm>
          <a:prstGeom prst="rect">
            <a:avLst/>
          </a:prstGeom>
        </p:spPr>
      </p:pic>
      <p:pic>
        <p:nvPicPr>
          <p:cNvPr id="71" name="Рисунок 70"/>
          <p:cNvPicPr/>
          <p:nvPr/>
        </p:nvPicPr>
        <p:blipFill>
          <a:blip r:embed="rId11"/>
          <a:stretch>
            <a:fillRect/>
          </a:stretch>
        </p:blipFill>
        <p:spPr>
          <a:xfrm>
            <a:off x="5162233" y="2082996"/>
            <a:ext cx="607459" cy="607459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5162233" y="3863994"/>
            <a:ext cx="906597" cy="3832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Сторонние</a:t>
            </a:r>
          </a:p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АПК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3" name="Прямая со стрелкой 72"/>
          <p:cNvCxnSpPr/>
          <p:nvPr/>
        </p:nvCxnSpPr>
        <p:spPr>
          <a:xfrm flipH="1">
            <a:off x="5819272" y="5233049"/>
            <a:ext cx="325803" cy="0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>
            <a:off x="6145072" y="4490937"/>
            <a:ext cx="0" cy="740520"/>
          </a:xfrm>
          <a:prstGeom prst="line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/>
          <p:cNvPicPr/>
          <p:nvPr/>
        </p:nvPicPr>
        <p:blipFill>
          <a:blip r:embed="rId12"/>
          <a:stretch>
            <a:fillRect/>
          </a:stretch>
        </p:blipFill>
        <p:spPr>
          <a:xfrm>
            <a:off x="5162233" y="4339404"/>
            <a:ext cx="792000" cy="681999"/>
          </a:xfrm>
          <a:prstGeom prst="rect">
            <a:avLst/>
          </a:prstGeom>
        </p:spPr>
      </p:pic>
      <p:pic>
        <p:nvPicPr>
          <p:cNvPr id="76" name="Рисунок 75"/>
          <p:cNvPicPr/>
          <p:nvPr/>
        </p:nvPicPr>
        <p:blipFill>
          <a:blip r:embed="rId12"/>
          <a:stretch>
            <a:fillRect/>
          </a:stretch>
        </p:blipFill>
        <p:spPr>
          <a:xfrm>
            <a:off x="5162233" y="5096735"/>
            <a:ext cx="792000" cy="681999"/>
          </a:xfrm>
          <a:prstGeom prst="rect">
            <a:avLst/>
          </a:prstGeom>
        </p:spPr>
      </p:pic>
      <p:sp>
        <p:nvSpPr>
          <p:cNvPr id="77" name="Прямоугольник 76"/>
          <p:cNvSpPr/>
          <p:nvPr/>
        </p:nvSpPr>
        <p:spPr>
          <a:xfrm>
            <a:off x="8949595" y="4626080"/>
            <a:ext cx="1337022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0" fontAlgn="base" hangingPunct="0">
              <a:spcBef>
                <a:spcPct val="0"/>
              </a:spcBef>
            </a:pPr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Рабочие станции </a:t>
            </a:r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SecurOS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  <p:cxnSp>
        <p:nvCxnSpPr>
          <p:cNvPr id="78" name="Прямая соединительная линия 77"/>
          <p:cNvCxnSpPr/>
          <p:nvPr/>
        </p:nvCxnSpPr>
        <p:spPr>
          <a:xfrm flipH="1">
            <a:off x="8120608" y="4365372"/>
            <a:ext cx="1239936" cy="1138312"/>
          </a:xfrm>
          <a:prstGeom prst="line">
            <a:avLst/>
          </a:prstGeom>
          <a:ln w="9525">
            <a:solidFill>
              <a:srgbClr val="10A5E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" name="Рисунок 78"/>
          <p:cNvPicPr/>
          <p:nvPr/>
        </p:nvPicPr>
        <p:blipFill>
          <a:blip r:embed="rId13"/>
          <a:stretch>
            <a:fillRect/>
          </a:stretch>
        </p:blipFill>
        <p:spPr>
          <a:xfrm>
            <a:off x="8949595" y="3026286"/>
            <a:ext cx="1587453" cy="1577990"/>
          </a:xfrm>
          <a:prstGeom prst="rect">
            <a:avLst/>
          </a:prstGeom>
        </p:spPr>
      </p:pic>
      <p:sp>
        <p:nvSpPr>
          <p:cNvPr id="80" name="Прямоугольник 79"/>
          <p:cNvSpPr/>
          <p:nvPr/>
        </p:nvSpPr>
        <p:spPr>
          <a:xfrm>
            <a:off x="8477211" y="2836252"/>
            <a:ext cx="1420275" cy="4142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Видеосерверы </a:t>
            </a:r>
            <a:r>
              <a:rPr lang="en-US" sz="1200" dirty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SecurOS</a:t>
            </a:r>
          </a:p>
        </p:txBody>
      </p:sp>
      <p:cxnSp>
        <p:nvCxnSpPr>
          <p:cNvPr id="81" name="Прямая со стрелкой 80"/>
          <p:cNvCxnSpPr/>
          <p:nvPr/>
        </p:nvCxnSpPr>
        <p:spPr>
          <a:xfrm flipH="1">
            <a:off x="8506303" y="3592311"/>
            <a:ext cx="413652" cy="0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Рисунок 81"/>
          <p:cNvPicPr/>
          <p:nvPr/>
        </p:nvPicPr>
        <p:blipFill>
          <a:blip r:embed="rId14"/>
          <a:stretch>
            <a:fillRect/>
          </a:stretch>
        </p:blipFill>
        <p:spPr>
          <a:xfrm>
            <a:off x="10286617" y="4031084"/>
            <a:ext cx="1049460" cy="1089611"/>
          </a:xfrm>
          <a:prstGeom prst="rect">
            <a:avLst/>
          </a:prstGeom>
        </p:spPr>
      </p:pic>
      <p:sp>
        <p:nvSpPr>
          <p:cNvPr id="83" name="Дуга 82"/>
          <p:cNvSpPr/>
          <p:nvPr/>
        </p:nvSpPr>
        <p:spPr>
          <a:xfrm rot="5400000">
            <a:off x="10013700" y="2933833"/>
            <a:ext cx="1142898" cy="947737"/>
          </a:xfrm>
          <a:prstGeom prst="arc">
            <a:avLst>
              <a:gd name="adj1" fmla="val 14869910"/>
              <a:gd name="adj2" fmla="val 0"/>
            </a:avLst>
          </a:prstGeom>
          <a:ln>
            <a:solidFill>
              <a:srgbClr val="10A5E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" name="Рисунок 83"/>
          <p:cNvPicPr/>
          <p:nvPr/>
        </p:nvPicPr>
        <p:blipFill>
          <a:blip r:embed="rId15"/>
          <a:stretch>
            <a:fillRect/>
          </a:stretch>
        </p:blipFill>
        <p:spPr>
          <a:xfrm>
            <a:off x="9856107" y="2081751"/>
            <a:ext cx="1309729" cy="1437030"/>
          </a:xfrm>
          <a:prstGeom prst="rect">
            <a:avLst/>
          </a:prstGeom>
        </p:spPr>
      </p:pic>
      <p:sp>
        <p:nvSpPr>
          <p:cNvPr id="85" name="Прямоугольник 84"/>
          <p:cNvSpPr/>
          <p:nvPr/>
        </p:nvSpPr>
        <p:spPr>
          <a:xfrm>
            <a:off x="5162233" y="5807269"/>
            <a:ext cx="953275" cy="327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IP-</a:t>
            </a:r>
            <a:r>
              <a:rPr lang="ru-RU" sz="1200" dirty="0" smtClean="0">
                <a:solidFill>
                  <a:srgbClr val="00327D"/>
                </a:solidFill>
                <a:latin typeface="Times New Roman" pitchFamily="18" charset="0"/>
                <a:cs typeface="Times New Roman" pitchFamily="18" charset="0"/>
              </a:rPr>
              <a:t>камеры</a:t>
            </a:r>
            <a:endParaRPr lang="en-US" sz="1200" dirty="0">
              <a:solidFill>
                <a:srgbClr val="0032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" name="Рисунок 85"/>
          <p:cNvPicPr/>
          <p:nvPr/>
        </p:nvPicPr>
        <p:blipFill>
          <a:blip r:embed="rId16"/>
          <a:stretch>
            <a:fillRect/>
          </a:stretch>
        </p:blipFill>
        <p:spPr>
          <a:xfrm>
            <a:off x="5121143" y="1470080"/>
            <a:ext cx="729546" cy="458177"/>
          </a:xfrm>
          <a:prstGeom prst="rect">
            <a:avLst/>
          </a:prstGeom>
        </p:spPr>
      </p:pic>
      <p:cxnSp>
        <p:nvCxnSpPr>
          <p:cNvPr id="87" name="Прямая со стрелкой 86"/>
          <p:cNvCxnSpPr/>
          <p:nvPr/>
        </p:nvCxnSpPr>
        <p:spPr>
          <a:xfrm flipH="1" flipV="1">
            <a:off x="5948046" y="1717283"/>
            <a:ext cx="1056814" cy="669442"/>
          </a:xfrm>
          <a:prstGeom prst="straightConnector1">
            <a:avLst/>
          </a:prstGeom>
          <a:ln w="9525">
            <a:solidFill>
              <a:srgbClr val="10A5E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/>
          <p:cNvSpPr/>
          <p:nvPr/>
        </p:nvSpPr>
        <p:spPr>
          <a:xfrm>
            <a:off x="6435987" y="1470080"/>
            <a:ext cx="5295900" cy="3762399"/>
          </a:xfrm>
          <a:prstGeom prst="rect">
            <a:avLst/>
          </a:prstGeom>
          <a:noFill/>
          <a:ln w="19050" cap="flat" cmpd="sng" algn="ctr">
            <a:solidFill>
              <a:srgbClr val="FFC000"/>
            </a:solidFill>
            <a:prstDash val="lgDash"/>
          </a:ln>
          <a:effectLst/>
        </p:spPr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535071" y="4564717"/>
            <a:ext cx="7316201" cy="178055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81886" y="3281236"/>
            <a:ext cx="1762287" cy="306403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336539" y="333450"/>
            <a:ext cx="11469655" cy="432111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Анализ событий и предобработка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инцидентов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| </a:t>
            </a:r>
            <a:r>
              <a:rPr lang="ru-RU" sz="27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Служба </a:t>
            </a:r>
            <a:r>
              <a:rPr lang="ru-RU" sz="2700" dirty="0">
                <a:solidFill>
                  <a:schemeClr val="tx2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реагирования</a:t>
            </a:r>
            <a:endParaRPr lang="ru-RU" sz="2700" dirty="0">
              <a:solidFill>
                <a:schemeClr val="tx2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08044" y="921847"/>
            <a:ext cx="5449141" cy="1997689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5807" y="1097389"/>
            <a:ext cx="5106699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Специализированный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модуль предобработки 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событий</a:t>
            </a:r>
            <a:r>
              <a:rPr lang="en-US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SecurOS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Создан для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эффективного выполнения 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ряда утилитарных задач, </a:t>
            </a:r>
            <a:r>
              <a:rPr lang="ru-RU" sz="16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связанных с оперативным контролем ситуации </a:t>
            </a:r>
            <a:r>
              <a:rPr lang="ru-RU" sz="16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на крупных и сверхкрупных локальных и распределенных объектах.</a:t>
            </a:r>
            <a:endParaRPr lang="ru-RU" sz="1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59927" y="1135861"/>
            <a:ext cx="56519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Модуль позволяет операторам подсистемы видеонаблюдения и видеоаналитики управлять тревожными событиями, поступающими из различных источников, в том числе от детекторов ситуационной видеоаналитики SecurOS, системы распознавания номеров автотранспортных средств SecurOS Auto и системы распознавания лиц SecurOS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Face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624297" y="5354988"/>
            <a:ext cx="1336162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видео</a:t>
            </a:r>
            <a:r>
              <a:rPr lang="en-US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событий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детекторов видеоаналитики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18456" y="4301743"/>
            <a:ext cx="14491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</a:pPr>
            <a:r>
              <a:rPr lang="ru-RU" sz="1200" dirty="0" smtClean="0">
                <a:solidFill>
                  <a:srgbClr val="00467A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Рабочая станция</a:t>
            </a:r>
          </a:p>
          <a:p>
            <a:pPr eaLnBrk="0" fontAlgn="base" hangingPunct="0">
              <a:spcBef>
                <a:spcPct val="0"/>
              </a:spcBef>
            </a:pPr>
            <a:r>
              <a:rPr lang="ru-RU" sz="1200" dirty="0" smtClean="0">
                <a:solidFill>
                  <a:srgbClr val="00467A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оператора </a:t>
            </a:r>
            <a:r>
              <a:rPr lang="en-US" sz="1200" dirty="0" smtClean="0">
                <a:solidFill>
                  <a:srgbClr val="00467A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SecurOS</a:t>
            </a:r>
            <a:endParaRPr lang="ru-RU" sz="1200" dirty="0">
              <a:solidFill>
                <a:srgbClr val="00467A"/>
              </a:solidFill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  <p:graphicFrame>
        <p:nvGraphicFramePr>
          <p:cNvPr id="12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9650580"/>
              </p:ext>
            </p:extLst>
          </p:nvPr>
        </p:nvGraphicFramePr>
        <p:xfrm>
          <a:off x="5011606" y="4753738"/>
          <a:ext cx="5400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0" name="CorelDRAW" r:id="rId4" imgW="913320" imgH="913320" progId="">
                  <p:embed/>
                </p:oleObj>
              </mc:Choice>
              <mc:Fallback>
                <p:oleObj name="CorelDRAW" r:id="rId4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1606" y="4753738"/>
                        <a:ext cx="540000" cy="54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Объект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360708"/>
              </p:ext>
            </p:extLst>
          </p:nvPr>
        </p:nvGraphicFramePr>
        <p:xfrm>
          <a:off x="8199357" y="4753738"/>
          <a:ext cx="5400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1" name="CorelDRAW" r:id="rId6" imgW="913320" imgH="913320" progId="">
                  <p:embed/>
                </p:oleObj>
              </mc:Choice>
              <mc:Fallback>
                <p:oleObj name="CorelDRAW" r:id="rId6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9357" y="4753738"/>
                        <a:ext cx="540000" cy="54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5011605" y="5354988"/>
            <a:ext cx="141757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протокола событий и вывод на АРМ оператора</a:t>
            </a: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905707"/>
              </p:ext>
            </p:extLst>
          </p:nvPr>
        </p:nvGraphicFramePr>
        <p:xfrm>
          <a:off x="713515" y="3456761"/>
          <a:ext cx="742950" cy="639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2" name="CorelDRAW" r:id="rId8" imgW="742885" imgH="639583" progId="CorelDraw.Graphic.20">
                  <p:embed/>
                </p:oleObj>
              </mc:Choice>
              <mc:Fallback>
                <p:oleObj name="CorelDRAW" r:id="rId8" imgW="742885" imgH="639583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13515" y="3456761"/>
                        <a:ext cx="742950" cy="639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9820527"/>
              </p:ext>
            </p:extLst>
          </p:nvPr>
        </p:nvGraphicFramePr>
        <p:xfrm>
          <a:off x="2127485" y="3281236"/>
          <a:ext cx="856878" cy="99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3" name="CorelDRAW" r:id="rId10" imgW="893736" imgH="1032829" progId="CorelDraw.Graphic.20">
                  <p:embed/>
                </p:oleObj>
              </mc:Choice>
              <mc:Fallback>
                <p:oleObj name="CorelDRAW" r:id="rId10" imgW="893736" imgH="1032829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127485" y="3281236"/>
                        <a:ext cx="856878" cy="990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8696073"/>
              </p:ext>
            </p:extLst>
          </p:nvPr>
        </p:nvGraphicFramePr>
        <p:xfrm>
          <a:off x="3574050" y="3366654"/>
          <a:ext cx="1049337" cy="960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4" name="CorelDRAW" r:id="rId12" imgW="1048719" imgH="959891" progId="CorelDraw.Graphic.20">
                  <p:embed/>
                </p:oleObj>
              </mc:Choice>
              <mc:Fallback>
                <p:oleObj name="CorelDRAW" r:id="rId12" imgW="1048719" imgH="959891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574050" y="3366654"/>
                        <a:ext cx="1049337" cy="9604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8199357" y="5354988"/>
            <a:ext cx="133804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предзаполненной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Карточки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76980" y="5354988"/>
            <a:ext cx="1342676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загрузка видео из записи протокола событий</a:t>
            </a:r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774178"/>
              </p:ext>
            </p:extLst>
          </p:nvPr>
        </p:nvGraphicFramePr>
        <p:xfrm>
          <a:off x="6676980" y="4753738"/>
          <a:ext cx="5400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5" name="CorelDRAW" r:id="rId14" imgW="913320" imgH="913320" progId="">
                  <p:embed/>
                </p:oleObj>
              </mc:Choice>
              <mc:Fallback>
                <p:oleObj name="CorelDRAW" r:id="rId14" imgW="913320" imgH="9133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6980" y="4753738"/>
                        <a:ext cx="540000" cy="5400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3787099"/>
              </p:ext>
            </p:extLst>
          </p:nvPr>
        </p:nvGraphicFramePr>
        <p:xfrm>
          <a:off x="3624297" y="4753738"/>
          <a:ext cx="5400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6" name="CorelDRAW" r:id="rId16" imgW="873760" imgH="872847" progId="CorelDraw.Graphic.20">
                  <p:embed/>
                </p:oleObj>
              </mc:Choice>
              <mc:Fallback>
                <p:oleObj name="CorelDRAW" r:id="rId16" imgW="873760" imgH="872847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24297" y="4753738"/>
                        <a:ext cx="540000" cy="5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Прямоугольник 21"/>
          <p:cNvSpPr/>
          <p:nvPr/>
        </p:nvSpPr>
        <p:spPr>
          <a:xfrm>
            <a:off x="1975786" y="4301743"/>
            <a:ext cx="10813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</a:pPr>
            <a:r>
              <a:rPr lang="ru-RU" sz="1200" dirty="0" smtClean="0">
                <a:solidFill>
                  <a:srgbClr val="00467A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Видеосервер </a:t>
            </a:r>
            <a:r>
              <a:rPr lang="en-US" sz="1200" dirty="0" smtClean="0">
                <a:solidFill>
                  <a:srgbClr val="00467A"/>
                </a:solidFill>
                <a:latin typeface="Times New Roman" pitchFamily="18" charset="0"/>
                <a:ea typeface="Segoe UI" pitchFamily="34" charset="0"/>
                <a:cs typeface="Times New Roman" pitchFamily="18" charset="0"/>
              </a:rPr>
              <a:t>SecurOS</a:t>
            </a:r>
            <a:endParaRPr lang="ru-RU" sz="1200" dirty="0">
              <a:solidFill>
                <a:srgbClr val="00467A"/>
              </a:solidFill>
              <a:latin typeface="Times New Roman" pitchFamily="18" charset="0"/>
              <a:ea typeface="Segoe UI" pitchFamily="34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08044" y="4209410"/>
            <a:ext cx="84842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US" sz="12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IP-</a:t>
            </a:r>
            <a:r>
              <a:rPr lang="ru-RU" sz="12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камеры</a:t>
            </a:r>
            <a:endParaRPr lang="ru-RU" sz="1200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573844" y="3615088"/>
            <a:ext cx="1338041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тправка Карточки в систему верхнего уровня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699851" y="5401155"/>
            <a:ext cx="1151422" cy="4595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озаполнение</a:t>
            </a:r>
          </a:p>
          <a:p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Карточки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1880574"/>
              </p:ext>
            </p:extLst>
          </p:nvPr>
        </p:nvGraphicFramePr>
        <p:xfrm>
          <a:off x="9699851" y="4814988"/>
          <a:ext cx="540000" cy="5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7" name="CorelDRAW" r:id="rId18" imgW="873760" imgH="872847" progId="CorelDraw.Graphic.20">
                  <p:embed/>
                </p:oleObj>
              </mc:Choice>
              <mc:Fallback>
                <p:oleObj name="CorelDRAW" r:id="rId18" imgW="873760" imgH="872847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699851" y="4814988"/>
                        <a:ext cx="540000" cy="5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7657255"/>
              </p:ext>
            </p:extLst>
          </p:nvPr>
        </p:nvGraphicFramePr>
        <p:xfrm>
          <a:off x="9508220" y="3530461"/>
          <a:ext cx="944959" cy="721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48" name="CorelDRAW" r:id="rId20" imgW="423276" imgH="324092" progId="CorelDraw.Graphic.20">
                  <p:embed/>
                </p:oleObj>
              </mc:Choice>
              <mc:Fallback>
                <p:oleObj name="CorelDRAW" r:id="rId20" imgW="423276" imgH="324092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508220" y="3530461"/>
                        <a:ext cx="944959" cy="721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Прямая соединительная линия 27"/>
          <p:cNvCxnSpPr/>
          <p:nvPr/>
        </p:nvCxnSpPr>
        <p:spPr>
          <a:xfrm>
            <a:off x="1518586" y="3795976"/>
            <a:ext cx="457200" cy="0"/>
          </a:xfrm>
          <a:prstGeom prst="line">
            <a:avLst/>
          </a:prstGeom>
          <a:ln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3057100" y="3846776"/>
            <a:ext cx="457200" cy="0"/>
          </a:xfrm>
          <a:prstGeom prst="line">
            <a:avLst/>
          </a:prstGeom>
          <a:ln>
            <a:solidFill>
              <a:srgbClr val="00467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4325805" y="5015176"/>
            <a:ext cx="457200" cy="0"/>
          </a:xfrm>
          <a:prstGeom prst="line">
            <a:avLst/>
          </a:prstGeom>
          <a:ln>
            <a:solidFill>
              <a:srgbClr val="10A5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5862211" y="5015176"/>
            <a:ext cx="457200" cy="0"/>
          </a:xfrm>
          <a:prstGeom prst="line">
            <a:avLst/>
          </a:prstGeom>
          <a:ln>
            <a:solidFill>
              <a:srgbClr val="10A5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единительная линия 31"/>
          <p:cNvCxnSpPr/>
          <p:nvPr/>
        </p:nvCxnSpPr>
        <p:spPr>
          <a:xfrm>
            <a:off x="7562456" y="5015176"/>
            <a:ext cx="457200" cy="0"/>
          </a:xfrm>
          <a:prstGeom prst="line">
            <a:avLst/>
          </a:prstGeom>
          <a:ln>
            <a:solidFill>
              <a:srgbClr val="10A5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единительная линия 32"/>
          <p:cNvCxnSpPr/>
          <p:nvPr/>
        </p:nvCxnSpPr>
        <p:spPr>
          <a:xfrm>
            <a:off x="8971722" y="5053276"/>
            <a:ext cx="457200" cy="0"/>
          </a:xfrm>
          <a:prstGeom prst="line">
            <a:avLst/>
          </a:prstGeom>
          <a:ln>
            <a:solidFill>
              <a:srgbClr val="10A5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9960196" y="4373213"/>
            <a:ext cx="0" cy="380525"/>
          </a:xfrm>
          <a:prstGeom prst="line">
            <a:avLst/>
          </a:prstGeom>
          <a:ln>
            <a:solidFill>
              <a:srgbClr val="10A5E0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2781300" y="3160976"/>
            <a:ext cx="7174339" cy="0"/>
          </a:xfrm>
          <a:prstGeom prst="line">
            <a:avLst/>
          </a:prstGeom>
          <a:ln>
            <a:solidFill>
              <a:srgbClr val="00467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2781300" y="3160976"/>
            <a:ext cx="0" cy="205678"/>
          </a:xfrm>
          <a:prstGeom prst="line">
            <a:avLst/>
          </a:prstGeom>
          <a:ln>
            <a:solidFill>
              <a:srgbClr val="333F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9960196" y="3160976"/>
            <a:ext cx="0" cy="256719"/>
          </a:xfrm>
          <a:prstGeom prst="line">
            <a:avLst/>
          </a:prstGeom>
          <a:ln>
            <a:solidFill>
              <a:srgbClr val="333F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Прямоугольник 37"/>
          <p:cNvSpPr/>
          <p:nvPr/>
        </p:nvSpPr>
        <p:spPr>
          <a:xfrm>
            <a:off x="6757995" y="3228154"/>
            <a:ext cx="1258351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Архивное видео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499724" y="1008852"/>
            <a:ext cx="6074362" cy="1229911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939800" y="4388535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kumimoji="0" lang="ru-RU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526324" y="316103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Мобильное приложение для </a:t>
            </a:r>
            <a:r>
              <a:rPr lang="en-US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iOS </a:t>
            </a:r>
            <a:r>
              <a:rPr lang="ru-RU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Android </a:t>
            </a:r>
            <a:r>
              <a:rPr lang="en-US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Mobile </a:t>
            </a:r>
            <a:endParaRPr lang="ru-RU" sz="2400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287" y="2457905"/>
            <a:ext cx="2154901" cy="38309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60749" y="2653105"/>
            <a:ext cx="2167989" cy="36357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6953" t="11490" r="37121" b="2483"/>
          <a:stretch/>
        </p:blipFill>
        <p:spPr>
          <a:xfrm>
            <a:off x="7696737" y="2216316"/>
            <a:ext cx="2265819" cy="4072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36173" t="9183" r="36249"/>
          <a:stretch/>
        </p:blipFill>
        <p:spPr>
          <a:xfrm>
            <a:off x="9919104" y="2234544"/>
            <a:ext cx="2272896" cy="405429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2424" y="3362976"/>
            <a:ext cx="2706041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Приложение разработано для мобильных устройств – смартфонов и планшетов на базе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iOS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Android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endParaRPr lang="ru-RU" sz="1600" dirty="0" smtClean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Aft>
                <a:spcPts val="600"/>
              </a:spcAft>
            </a:pPr>
            <a:r>
              <a:rPr lang="en-US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Mobile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может быть скачан из </a:t>
            </a:r>
            <a:r>
              <a:rPr lang="en-US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App Store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или </a:t>
            </a:r>
            <a:r>
              <a:rPr lang="en-US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Google Play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8122" y="1181614"/>
            <a:ext cx="5877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Обеспечивает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просмотр «живого» и архивного видео с камер наблюдения, управление PTZ, а также позволяет отслеживать события видеоаналитики и другие виды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тревог</a:t>
            </a:r>
          </a:p>
        </p:txBody>
      </p: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9724" y="1048463"/>
            <a:ext cx="5472451" cy="1244145"/>
          </a:xfrm>
          <a:prstGeom prst="rect">
            <a:avLst/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90140" y="1215390"/>
            <a:ext cx="5082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Предоставляет возможности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мониторинга видео и управления камерами на всевозможных компьютерах с использованием стандартных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веб-браузеров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29400" y="979406"/>
            <a:ext cx="5229326" cy="507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Ключевые возможности</a:t>
            </a:r>
            <a:endParaRPr lang="en-US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Подключение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 нескольким независимым системам безопасности, используя учетную запись пользователя SecurOS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Одновременный просмотр до тринадцати камер H.264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Ускоренное воспроизведение архива со скоростями х2, х4, х8, х16 и х32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Пошаговая навигация в архиве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Виды - группировка камер для быстрой навигации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Возможность работы с Картами SecurOS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Миниатюры (превью)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камер,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доступные прямо на карте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Доступ к видеоархиву события по одному нажатию из меню просмотра Тревог</a:t>
            </a:r>
          </a:p>
          <a:p>
            <a:pPr marL="285750" lvl="1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Безопасное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HTTPS-подключение</a:t>
            </a:r>
          </a:p>
          <a:p>
            <a:pPr marL="0" lvl="2">
              <a:spcAft>
                <a:spcPts val="800"/>
              </a:spcAft>
              <a:buClr>
                <a:srgbClr val="4DA6DD"/>
              </a:buClr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Настоятельно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рекомендуем использовать доверенные </a:t>
            </a: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SSL-сертификаты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6172" t="12500" r="6328" b="5433"/>
          <a:stretch/>
        </p:blipFill>
        <p:spPr>
          <a:xfrm>
            <a:off x="499724" y="2572376"/>
            <a:ext cx="5472451" cy="2780200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8345084"/>
              </p:ext>
            </p:extLst>
          </p:nvPr>
        </p:nvGraphicFramePr>
        <p:xfrm>
          <a:off x="4867052" y="5518026"/>
          <a:ext cx="1100137" cy="1100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04" name="CorelDRAW" r:id="rId5" imgW="542785" imgH="542218" progId="CorelDraw.Graphic.20">
                  <p:embed/>
                </p:oleObj>
              </mc:Choice>
              <mc:Fallback>
                <p:oleObj name="CorelDRAW" r:id="rId5" imgW="542785" imgH="542218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67052" y="5518026"/>
                        <a:ext cx="1100137" cy="11001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Заголовок 1"/>
          <p:cNvSpPr txBox="1">
            <a:spLocks/>
          </p:cNvSpPr>
          <p:nvPr/>
        </p:nvSpPr>
        <p:spPr>
          <a:xfrm>
            <a:off x="1526324" y="327406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Web</a:t>
            </a:r>
            <a:r>
              <a:rPr lang="ru-RU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-клиент</a:t>
            </a:r>
            <a:r>
              <a:rPr lang="en-US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 |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SecurOS </a:t>
            </a:r>
            <a:r>
              <a:rPr lang="en-US" sz="2400" dirty="0" err="1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WebConnect</a:t>
            </a:r>
            <a:endParaRPr lang="ru-RU" sz="2400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06028" y="1048463"/>
            <a:ext cx="4308873" cy="1085138"/>
          </a:xfrm>
          <a:prstGeom prst="rect">
            <a:avLst/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2768" y="1194432"/>
            <a:ext cx="41321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69875"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Предназначен для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профессиональной работы с экспортированным из SecurOS видео,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связанного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инцидентами</a:t>
            </a:r>
            <a:endParaRPr lang="en-US" sz="1600" dirty="0">
              <a:solidFill>
                <a:schemeClr val="bg1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6028" y="2313120"/>
            <a:ext cx="4308873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Связанное с инцидентом видео с нескольких камер экспортируется в единый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-файл, который может быть подписан цифровой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подписью.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Видеоплеер поддерживает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синхронное воспроизведение всех видеозаписей из </a:t>
            </a:r>
            <a:r>
              <a:rPr lang="ru-RU" sz="1600" dirty="0" err="1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-файла.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err="1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Manager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можно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установить на компьютер независимо от SecurOS или просто приложить к файлу </a:t>
            </a:r>
            <a:r>
              <a:rPr lang="ru-RU" sz="1600" dirty="0" err="1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Интерфейс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видеоплеера родственен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основному интерфейсу оператора SecurOS и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наследует его основные функциональные возможности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17842" y="316103"/>
            <a:ext cx="11154725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втономный </a:t>
            </a:r>
            <a:r>
              <a:rPr lang="ru-RU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переносимый видеоплеер </a:t>
            </a:r>
            <a:r>
              <a:rPr lang="en-US" sz="2400" dirty="0" smtClean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 |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467A"/>
                </a:solidFill>
                <a:latin typeface="Times New Roman" pitchFamily="18" charset="0"/>
                <a:cs typeface="Times New Roman" pitchFamily="18" charset="0"/>
              </a:rPr>
              <a:t>SecurOS Evidence Manager</a:t>
            </a:r>
            <a:endParaRPr lang="ru-RU" sz="2400" dirty="0">
              <a:solidFill>
                <a:srgbClr val="00467A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6110" t="6200" r="6087" b="5025"/>
          <a:stretch/>
        </p:blipFill>
        <p:spPr>
          <a:xfrm>
            <a:off x="8289049" y="4134580"/>
            <a:ext cx="2424667" cy="132792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6094" t="4567" r="6173" b="5433"/>
          <a:stretch/>
        </p:blipFill>
        <p:spPr>
          <a:xfrm>
            <a:off x="5193361" y="2212128"/>
            <a:ext cx="2753279" cy="1529872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0791084"/>
              </p:ext>
            </p:extLst>
          </p:nvPr>
        </p:nvGraphicFramePr>
        <p:xfrm>
          <a:off x="7129550" y="1670437"/>
          <a:ext cx="1071592" cy="1066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88" name="CorelDRAW" r:id="rId6" imgW="933342" imgH="927894" progId="CorelDraw.Graphic.20">
                  <p:embed/>
                </p:oleObj>
              </mc:Choice>
              <mc:Fallback>
                <p:oleObj name="CorelDRAW" r:id="rId6" imgW="933342" imgH="927894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129550" y="1670437"/>
                        <a:ext cx="1071592" cy="1066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Группа 10"/>
          <p:cNvGrpSpPr/>
          <p:nvPr/>
        </p:nvGrpSpPr>
        <p:grpSpPr>
          <a:xfrm>
            <a:off x="5345542" y="2977064"/>
            <a:ext cx="2076227" cy="440720"/>
            <a:chOff x="3331590" y="2276471"/>
            <a:chExt cx="2076227" cy="440720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4921250" y="2276471"/>
              <a:ext cx="486567" cy="440720"/>
              <a:chOff x="5130800" y="4520934"/>
              <a:chExt cx="609600" cy="609600"/>
            </a:xfrm>
          </p:grpSpPr>
          <p:sp>
            <p:nvSpPr>
              <p:cNvPr id="16" name="Овал 15"/>
              <p:cNvSpPr/>
              <p:nvPr/>
            </p:nvSpPr>
            <p:spPr>
              <a:xfrm>
                <a:off x="5130800" y="4520934"/>
                <a:ext cx="609600" cy="609600"/>
              </a:xfrm>
              <a:prstGeom prst="ellipse">
                <a:avLst/>
              </a:prstGeom>
              <a:solidFill>
                <a:srgbClr val="4DA6D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17" name="Объект 16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274316" y="4646414"/>
              <a:ext cx="389885" cy="38139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89" name="CorelDRAW" r:id="rId8" imgW="8434178" imgH="8249899" progId="CorelDraw.Graphic.20">
                      <p:embed/>
                    </p:oleObj>
                  </mc:Choice>
                  <mc:Fallback>
                    <p:oleObj name="CorelDRAW" r:id="rId8" imgW="8434178" imgH="8249899" progId="CorelDraw.Graphic.2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274316" y="4646414"/>
                            <a:ext cx="389885" cy="381391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13" name="Группа 12"/>
            <p:cNvGrpSpPr/>
            <p:nvPr/>
          </p:nvGrpSpPr>
          <p:grpSpPr>
            <a:xfrm>
              <a:off x="3331590" y="2276471"/>
              <a:ext cx="486567" cy="440720"/>
              <a:chOff x="5130800" y="4520934"/>
              <a:chExt cx="609600" cy="609600"/>
            </a:xfrm>
          </p:grpSpPr>
          <p:sp>
            <p:nvSpPr>
              <p:cNvPr id="14" name="Овал 13"/>
              <p:cNvSpPr/>
              <p:nvPr/>
            </p:nvSpPr>
            <p:spPr>
              <a:xfrm>
                <a:off x="5130800" y="4520934"/>
                <a:ext cx="609600" cy="609600"/>
              </a:xfrm>
              <a:prstGeom prst="ellipse">
                <a:avLst/>
              </a:prstGeom>
              <a:solidFill>
                <a:srgbClr val="4DA6DD"/>
              </a:solidFill>
              <a:ln w="95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graphicFrame>
            <p:nvGraphicFramePr>
              <p:cNvPr id="15" name="Объект 14"/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5274315" y="4646416"/>
              <a:ext cx="389885" cy="38139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0090" name="CorelDRAW" r:id="rId10" imgW="8434178" imgH="8249899" progId="CorelDraw.Graphic.20">
                      <p:embed/>
                    </p:oleObj>
                  </mc:Choice>
                  <mc:Fallback>
                    <p:oleObj name="CorelDRAW" r:id="rId10" imgW="8434178" imgH="8249899" progId="CorelDraw.Graphic.20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5274315" y="4646416"/>
                            <a:ext cx="389885" cy="38139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18" name="Объект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2805681"/>
              </p:ext>
            </p:extLst>
          </p:nvPr>
        </p:nvGraphicFramePr>
        <p:xfrm>
          <a:off x="9854943" y="2156963"/>
          <a:ext cx="801337" cy="533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1" name="CorelDRAW" r:id="rId11" imgW="545885" imgH="363313" progId="CorelDraw.Graphic.20">
                  <p:embed/>
                </p:oleObj>
              </mc:Choice>
              <mc:Fallback>
                <p:oleObj name="CorelDRAW" r:id="rId11" imgW="545885" imgH="363313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854943" y="2156963"/>
                        <a:ext cx="801337" cy="5334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0684553"/>
              </p:ext>
            </p:extLst>
          </p:nvPr>
        </p:nvGraphicFramePr>
        <p:xfrm>
          <a:off x="8670669" y="2065032"/>
          <a:ext cx="652451" cy="674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2" name="CorelDRAW" r:id="rId13" imgW="1717901" imgH="1776314" progId="CorelDraw.Graphic.20">
                  <p:embed/>
                </p:oleObj>
              </mc:Choice>
              <mc:Fallback>
                <p:oleObj name="CorelDRAW" r:id="rId13" imgW="1717901" imgH="1776314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670669" y="2065032"/>
                        <a:ext cx="652451" cy="6747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7994033" y="2769609"/>
            <a:ext cx="3104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Сохранение выбранных записей в </a:t>
            </a:r>
            <a:r>
              <a:rPr lang="en-US" sz="1200" kern="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vidence</a:t>
            </a:r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-файл. Добавление копии </a:t>
            </a:r>
            <a:r>
              <a:rPr lang="en-US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SecurOS Evidence Manager</a:t>
            </a:r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в папку с </a:t>
            </a:r>
            <a:r>
              <a:rPr lang="en-US" sz="1200" kern="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-файлом.</a:t>
            </a:r>
            <a:endParaRPr lang="ru-RU" sz="1200" kern="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91641" y="3788703"/>
            <a:ext cx="26623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SecurOS Media Client – </a:t>
            </a:r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выбор видеозаписей для добавления в </a:t>
            </a:r>
            <a:r>
              <a:rPr lang="en-US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Evidence</a:t>
            </a:r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-файл</a:t>
            </a:r>
            <a:endParaRPr lang="ru-RU" sz="1200" kern="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8267699" y="2394524"/>
            <a:ext cx="331392" cy="0"/>
          </a:xfrm>
          <a:prstGeom prst="line">
            <a:avLst/>
          </a:prstGeom>
          <a:ln>
            <a:solidFill>
              <a:srgbClr val="4DA6D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>
            <a:off x="9371092" y="2394524"/>
            <a:ext cx="493632" cy="0"/>
          </a:xfrm>
          <a:prstGeom prst="line">
            <a:avLst/>
          </a:prstGeom>
          <a:ln>
            <a:solidFill>
              <a:srgbClr val="4DA6D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10670646" y="4629855"/>
            <a:ext cx="1356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… перенос на любой компьютер</a:t>
            </a:r>
            <a:endParaRPr lang="ru-RU" sz="1200" kern="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11086913" y="2394524"/>
            <a:ext cx="0" cy="1021416"/>
          </a:xfrm>
          <a:prstGeom prst="line">
            <a:avLst/>
          </a:prstGeom>
          <a:ln>
            <a:solidFill>
              <a:srgbClr val="4DA6DD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8213386" y="5503385"/>
            <a:ext cx="205711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kern="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SecurOS Evidence Manager</a:t>
            </a:r>
            <a:endParaRPr lang="ru-RU" sz="1200" kern="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058115"/>
              </p:ext>
            </p:extLst>
          </p:nvPr>
        </p:nvGraphicFramePr>
        <p:xfrm>
          <a:off x="8621450" y="1670437"/>
          <a:ext cx="27622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3" name="CorelDRAW" r:id="rId15" imgW="276559" imgH="335790" progId="CorelDraw.Graphic.20">
                  <p:embed/>
                </p:oleObj>
              </mc:Choice>
              <mc:Fallback>
                <p:oleObj name="CorelDRAW" r:id="rId15" imgW="276559" imgH="335790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621450" y="1670437"/>
                        <a:ext cx="276225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4968640"/>
              </p:ext>
            </p:extLst>
          </p:nvPr>
        </p:nvGraphicFramePr>
        <p:xfrm>
          <a:off x="8965719" y="1670437"/>
          <a:ext cx="276225" cy="336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4" name="CorelDRAW" r:id="rId17" imgW="276559" imgH="335790" progId="CorelDraw.Graphic.20">
                  <p:embed/>
                </p:oleObj>
              </mc:Choice>
              <mc:Fallback>
                <p:oleObj name="CorelDRAW" r:id="rId17" imgW="276559" imgH="335790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965719" y="1670437"/>
                        <a:ext cx="276225" cy="336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Объект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8790835"/>
              </p:ext>
            </p:extLst>
          </p:nvPr>
        </p:nvGraphicFramePr>
        <p:xfrm>
          <a:off x="9323120" y="1677375"/>
          <a:ext cx="323017" cy="3226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5" name="CorelDRAW" r:id="rId18" imgW="5982346" imgH="5976093" progId="CorelDraw.Graphic.20">
                  <p:embed/>
                </p:oleObj>
              </mc:Choice>
              <mc:Fallback>
                <p:oleObj name="CorelDRAW" r:id="rId18" imgW="5982346" imgH="5976093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9323120" y="1677375"/>
                        <a:ext cx="323017" cy="3226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>
            <a:off x="8621450" y="2065317"/>
            <a:ext cx="1024687" cy="0"/>
          </a:xfrm>
          <a:prstGeom prst="line">
            <a:avLst/>
          </a:prstGeom>
          <a:ln w="38100">
            <a:solidFill>
              <a:srgbClr val="4DA6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0645855"/>
              </p:ext>
            </p:extLst>
          </p:nvPr>
        </p:nvGraphicFramePr>
        <p:xfrm>
          <a:off x="9768029" y="3279947"/>
          <a:ext cx="1609617" cy="1440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96" name="CorelDRAW" r:id="rId20" imgW="983281" imgH="879384" progId="CorelDraw.Graphic.20">
                  <p:embed/>
                </p:oleObj>
              </mc:Choice>
              <mc:Fallback>
                <p:oleObj name="CorelDRAW" r:id="rId20" imgW="983281" imgH="879384" progId="CorelDraw.Graphic.2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768029" y="3279947"/>
                        <a:ext cx="1609617" cy="1440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2" name="Прямая соединительная линия 31"/>
          <p:cNvCxnSpPr/>
          <p:nvPr/>
        </p:nvCxnSpPr>
        <p:spPr>
          <a:xfrm>
            <a:off x="10658288" y="2394524"/>
            <a:ext cx="428625" cy="0"/>
          </a:xfrm>
          <a:prstGeom prst="line">
            <a:avLst/>
          </a:prstGeom>
          <a:ln>
            <a:solidFill>
              <a:srgbClr val="4DA6DD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1230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4679" y="567208"/>
            <a:ext cx="12182097" cy="432212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Экосистема </a:t>
            </a:r>
            <a:r>
              <a:rPr lang="pt-BR" sz="2900" dirty="0">
                <a:latin typeface="Times New Roman" pitchFamily="18" charset="0"/>
                <a:cs typeface="Times New Roman" pitchFamily="18" charset="0"/>
              </a:rPr>
              <a:t>SecurOS</a:t>
            </a:r>
            <a:endParaRPr lang="ru-RU" sz="29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138948" y="1597239"/>
            <a:ext cx="1214945" cy="809756"/>
            <a:chOff x="847727" y="687282"/>
            <a:chExt cx="1019174" cy="885417"/>
          </a:xfrm>
        </p:grpSpPr>
        <p:graphicFrame>
          <p:nvGraphicFramePr>
            <p:cNvPr id="7" name="Объект 6"/>
            <p:cNvGraphicFramePr>
              <a:graphicFrameLocks noChangeAspect="1"/>
            </p:cNvGraphicFramePr>
            <p:nvPr>
              <p:extLst/>
            </p:nvPr>
          </p:nvGraphicFramePr>
          <p:xfrm>
            <a:off x="847727" y="687282"/>
            <a:ext cx="797554" cy="88541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6" name="CorelDRAW" r:id="rId4" imgW="586800" imgH="652680" progId="">
                    <p:embed/>
                  </p:oleObj>
                </mc:Choice>
                <mc:Fallback>
                  <p:oleObj name="CorelDRAW" r:id="rId4" imgW="586800" imgH="65268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47727" y="687282"/>
                          <a:ext cx="797554" cy="88541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8" name="Объект 7"/>
            <p:cNvGraphicFramePr>
              <a:graphicFrameLocks noChangeAspect="1"/>
            </p:cNvGraphicFramePr>
            <p:nvPr>
              <p:extLst/>
            </p:nvPr>
          </p:nvGraphicFramePr>
          <p:xfrm>
            <a:off x="1554339" y="858760"/>
            <a:ext cx="312562" cy="2099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77" name="CorelDRAW" r:id="rId6" imgW="430200" imgH="289800" progId="">
                    <p:embed/>
                  </p:oleObj>
                </mc:Choice>
                <mc:Fallback>
                  <p:oleObj name="CorelDRAW" r:id="rId6" imgW="430200" imgH="2898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4339" y="858760"/>
                          <a:ext cx="312562" cy="2099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566360"/>
              </p:ext>
            </p:extLst>
          </p:nvPr>
        </p:nvGraphicFramePr>
        <p:xfrm>
          <a:off x="138945" y="3183956"/>
          <a:ext cx="1199844" cy="845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8" name="CorelDRAW" r:id="rId8" imgW="461880" imgH="433080" progId="">
                  <p:embed/>
                </p:oleObj>
              </mc:Choice>
              <mc:Fallback>
                <p:oleObj name="CorelDRAW" r:id="rId8" imgW="461880" imgH="43308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45" y="3183956"/>
                        <a:ext cx="1199844" cy="8451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6535451"/>
              </p:ext>
            </p:extLst>
          </p:nvPr>
        </p:nvGraphicFramePr>
        <p:xfrm>
          <a:off x="7463358" y="2836277"/>
          <a:ext cx="1199844" cy="6656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" name="CorelDRAW" r:id="rId10" imgW="509400" imgH="376920" progId="">
                  <p:embed/>
                </p:oleObj>
              </mc:Choice>
              <mc:Fallback>
                <p:oleObj name="CorelDRAW" r:id="rId10" imgW="509400" imgH="376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3358" y="2836277"/>
                        <a:ext cx="1199844" cy="66562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2645789"/>
              </p:ext>
            </p:extLst>
          </p:nvPr>
        </p:nvGraphicFramePr>
        <p:xfrm>
          <a:off x="138946" y="4770672"/>
          <a:ext cx="1199844" cy="64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0" name="CorelDRAW" r:id="rId12" imgW="423720" imgH="306360" progId="">
                  <p:embed/>
                </p:oleObj>
              </mc:Choice>
              <mc:Fallback>
                <p:oleObj name="CorelDRAW" r:id="rId12" imgW="423720" imgH="3063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946" y="4770672"/>
                        <a:ext cx="1199844" cy="649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899418" y="1597239"/>
            <a:ext cx="5279313" cy="127946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>
              <a:defRPr/>
            </a:pPr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Взаимодействие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Поддержка многоуровневых масштабируемых конфигураций. Централизованный видеомониторинг локальных объектов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877988" y="3183957"/>
            <a:ext cx="5279313" cy="127946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Интеграция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Взаимодействие со сторонним оборудованием и программными комплексами. Авторские </a:t>
            </a:r>
            <a:r>
              <a:rPr lang="ru-RU" sz="19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видеоаналитические</a:t>
            </a:r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продукты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99420" y="4770674"/>
            <a:ext cx="5279313" cy="127946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Реализация индивидуальных решений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Модификации «под проект». Тонкие настройки благодаря развитым интерфейсным инструментам и средствам автоматизации.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921573" y="2781722"/>
            <a:ext cx="3086500" cy="1864239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Безопасность/настройка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Реализация специализированных решений в соответствии с задачами и бизнес-процессами заказчика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201394" y="4770672"/>
            <a:ext cx="2806679" cy="2156627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Бизнес-аналитика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Широкий перечень </a:t>
            </a:r>
            <a:r>
              <a:rPr lang="ru-RU" sz="19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видеоаналитических</a:t>
            </a:r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модулей и детекторов для эффективного решения задач конкретного объекта</a:t>
            </a:r>
          </a:p>
        </p:txBody>
      </p:sp>
      <p:graphicFrame>
        <p:nvGraphicFramePr>
          <p:cNvPr id="17" name="Объект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8445552"/>
              </p:ext>
            </p:extLst>
          </p:nvPr>
        </p:nvGraphicFramePr>
        <p:xfrm>
          <a:off x="7463358" y="1224797"/>
          <a:ext cx="1199844" cy="744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1" name="CorelDRAW" r:id="rId14" imgW="423720" imgH="349920" progId="">
                  <p:embed/>
                </p:oleObj>
              </mc:Choice>
              <mc:Fallback>
                <p:oleObj name="CorelDRAW" r:id="rId14" imgW="423720" imgH="349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3358" y="1224797"/>
                        <a:ext cx="1199844" cy="74487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Прямоугольник 17"/>
          <p:cNvSpPr/>
          <p:nvPr/>
        </p:nvSpPr>
        <p:spPr>
          <a:xfrm>
            <a:off x="8831511" y="1197546"/>
            <a:ext cx="3960440" cy="127946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Управление событиями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9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Программирование сложных реакций системы на любые регистрируемые события.</a:t>
            </a:r>
            <a:endParaRPr lang="en-US" sz="19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Объект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9531367"/>
              </p:ext>
            </p:extLst>
          </p:nvPr>
        </p:nvGraphicFramePr>
        <p:xfrm>
          <a:off x="7623415" y="5372710"/>
          <a:ext cx="1199844" cy="749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2" name="CorelDRAW" r:id="rId16" imgW="603360" imgH="502920" progId="">
                  <p:embed/>
                </p:oleObj>
              </mc:Choice>
              <mc:Fallback>
                <p:oleObj name="CorelDRAW" r:id="rId16" imgW="603360" imgH="502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3415" y="5372710"/>
                        <a:ext cx="1199844" cy="749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82" y="791729"/>
            <a:ext cx="11372850" cy="5957147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/>
        </p:nvSpPr>
        <p:spPr>
          <a:xfrm>
            <a:off x="1526326" y="111065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Myriad Pro Light" panose="020B0403030403020204" pitchFamily="34" charset="0"/>
              </a:rPr>
              <a:t>Экосистема </a:t>
            </a:r>
            <a:r>
              <a:rPr lang="pt-BR" sz="2400" dirty="0">
                <a:latin typeface="Myriad Pro Light" panose="020B0403030403020204" pitchFamily="34" charset="0"/>
              </a:rPr>
              <a:t>SecurOS</a:t>
            </a:r>
            <a:endParaRPr lang="ru-RU" sz="2400" dirty="0">
              <a:latin typeface="Myriad Pro Light" panose="020B04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925155" y="5051783"/>
            <a:ext cx="3881729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Оптимизация использования ресурсов системы безопасности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9" y="3872844"/>
            <a:ext cx="900000" cy="74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04" y="1548720"/>
            <a:ext cx="900000" cy="515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04" y="3661354"/>
            <a:ext cx="900000" cy="55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04" y="4617550"/>
            <a:ext cx="900000" cy="518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1925155" y="4017665"/>
            <a:ext cx="408175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Контроль работоспособности системы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857820" y="1548720"/>
            <a:ext cx="373885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Гарантированная надежность работы: отказоустойчивость (резервирование)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857820" y="3770901"/>
            <a:ext cx="335450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Отказоустойчивое хранение данных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57821" y="4584574"/>
            <a:ext cx="373885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Высокий уровень безопасности информационных систем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35" name="Рисунок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9" y="5051783"/>
            <a:ext cx="900000" cy="85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1925156" y="1583925"/>
            <a:ext cx="4081754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Централизованное администрирование системы безопасности</a:t>
            </a:r>
          </a:p>
        </p:txBody>
      </p:sp>
      <p:pic>
        <p:nvPicPr>
          <p:cNvPr id="37" name="Рисунок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9" y="1583925"/>
            <a:ext cx="900000" cy="69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Рисунок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39" y="2853836"/>
            <a:ext cx="900000" cy="62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1925156" y="2853836"/>
            <a:ext cx="3980154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Настройка каждого элемента системы с любого видеосервера или удаленного рабочего места администратора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7857820" y="2534179"/>
            <a:ext cx="3738853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Стабильная работа в условиях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недостаточной 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пропускной способности каналов 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передачи данных</a:t>
            </a:r>
            <a:endParaRPr lang="en-US" sz="1600" dirty="0" smtClean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857821" y="5581427"/>
            <a:ext cx="3738852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Соответствие существующим требованиям и стандартам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6729004" y="5581427"/>
            <a:ext cx="900000" cy="674688"/>
            <a:chOff x="5560254" y="4442358"/>
            <a:chExt cx="900000" cy="674688"/>
          </a:xfrm>
        </p:grpSpPr>
        <p:pic>
          <p:nvPicPr>
            <p:cNvPr id="45" name="Рисунок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0254" y="4518526"/>
              <a:ext cx="900000" cy="261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Рисунок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0255" y="4442358"/>
              <a:ext cx="392182" cy="6746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Рисунок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004" y="2517621"/>
            <a:ext cx="900000" cy="7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Заголовок 1"/>
          <p:cNvSpPr>
            <a:spLocks noGrp="1"/>
          </p:cNvSpPr>
          <p:nvPr/>
        </p:nvSpPr>
        <p:spPr>
          <a:xfrm>
            <a:off x="1526324" y="603472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ехнологические особенности </a:t>
            </a:r>
            <a:r>
              <a:rPr lang="pt-BR" sz="2400" dirty="0" smtClean="0">
                <a:latin typeface="Times New Roman" pitchFamily="18" charset="0"/>
                <a:cs typeface="Times New Roman" pitchFamily="18" charset="0"/>
              </a:rPr>
              <a:t>SecurOS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/>
          <a:stretch/>
        </p:blipFill>
        <p:spPr>
          <a:xfrm>
            <a:off x="-10319" y="-5102"/>
            <a:ext cx="12211050" cy="686979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-3969" y="-5102"/>
            <a:ext cx="7248467" cy="6858001"/>
          </a:xfrm>
          <a:prstGeom prst="rect">
            <a:avLst/>
          </a:prstGeom>
          <a:gradFill flip="none" rotWithShape="1">
            <a:gsLst>
              <a:gs pos="2190">
                <a:schemeClr val="bg1">
                  <a:alpha val="76000"/>
                </a:schemeClr>
              </a:gs>
              <a:gs pos="30000">
                <a:srgbClr val="7C94B9">
                  <a:alpha val="33000"/>
                </a:srgbClr>
              </a:gs>
              <a:gs pos="52000">
                <a:srgbClr val="4D6FA2"/>
              </a:gs>
              <a:gs pos="78000">
                <a:srgbClr val="204B8C"/>
              </a:gs>
              <a:gs pos="100000">
                <a:srgbClr val="00327D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10" name="Text Placeholder 2"/>
          <p:cNvSpPr txBox="1">
            <a:spLocks/>
          </p:cNvSpPr>
          <p:nvPr/>
        </p:nvSpPr>
        <p:spPr>
          <a:xfrm>
            <a:off x="328413" y="5423617"/>
            <a:ext cx="6583702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cap="all" dirty="0">
                <a:solidFill>
                  <a:schemeClr val="bg1"/>
                </a:solidFill>
                <a:latin typeface="Myriad Pro" panose="020B0503030403020204" pitchFamily="34" charset="0"/>
              </a:rPr>
              <a:t>Портфель продуктов и решений на базе </a:t>
            </a:r>
            <a:r>
              <a:rPr lang="ru-RU" sz="2400" cap="all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платформы </a:t>
            </a:r>
            <a:r>
              <a:rPr lang="en-US" sz="2400" cap="all" dirty="0" smtClean="0">
                <a:solidFill>
                  <a:schemeClr val="bg1"/>
                </a:solidFill>
                <a:latin typeface="Myriad Pro" panose="020B0503030403020204" pitchFamily="34" charset="0"/>
              </a:rPr>
              <a:t>SecurOS</a:t>
            </a: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96197" y="3727099"/>
            <a:ext cx="5471969" cy="18928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Ключевые преимущества </a:t>
            </a:r>
            <a:r>
              <a:rPr lang="en-US" sz="16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SecurOS MCC</a:t>
            </a:r>
            <a:endParaRPr lang="ru-RU" sz="16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0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г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ибкое конфигурирование;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0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остроение иерархической структуры в составе нескольких Центров Мониторинга;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0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асштабирование архитектуры;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44500" indent="-285750">
              <a:buClr>
                <a:srgbClr val="4DA6DD"/>
              </a:buClr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охранение автономии удаленных объектов мониторинга и т.д.</a:t>
            </a:r>
            <a:endParaRPr lang="en-US" sz="1600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"/>
          <p:cNvSpPr>
            <a:spLocks noGrp="1"/>
          </p:cNvSpPr>
          <p:nvPr/>
        </p:nvSpPr>
        <p:spPr>
          <a:xfrm>
            <a:off x="608323" y="483234"/>
            <a:ext cx="9137762" cy="4321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00467A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Центр мониторинга 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контроля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| SecurOS MCC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522" y="940745"/>
            <a:ext cx="4896337" cy="5435608"/>
          </a:xfrm>
          <a:prstGeom prst="rect">
            <a:avLst/>
          </a:prstGeom>
        </p:spPr>
      </p:pic>
      <p:sp>
        <p:nvSpPr>
          <p:cNvPr id="13" name="Скругленный прямоугольник 12"/>
          <p:cNvSpPr/>
          <p:nvPr/>
        </p:nvSpPr>
        <p:spPr>
          <a:xfrm>
            <a:off x="341554" y="1160883"/>
            <a:ext cx="6090318" cy="2354681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96197" y="1372418"/>
            <a:ext cx="5645174" cy="18928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Специализированная редакция платформы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SecurOS.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Создан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эффективного контроля независимых территориально-разделенных отделений предприятий и предназначен для обеспечения бесперебойной работы объединенной диспетчерской службы, включая ситуационный мониторинг и управление системами видеонаблюдения на удаленных объектах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7256"/>
            <a:ext cx="12190414" cy="6896844"/>
          </a:xfrm>
          <a:prstGeom prst="rect">
            <a:avLst/>
          </a:prstGeom>
        </p:spPr>
      </p:pic>
      <p:sp>
        <p:nvSpPr>
          <p:cNvPr id="22" name="Скругленный прямоугольник 21"/>
          <p:cNvSpPr/>
          <p:nvPr/>
        </p:nvSpPr>
        <p:spPr>
          <a:xfrm>
            <a:off x="6199040" y="885868"/>
            <a:ext cx="5546601" cy="1460467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Заголовок 1"/>
          <p:cNvSpPr>
            <a:spLocks noGrp="1"/>
          </p:cNvSpPr>
          <p:nvPr/>
        </p:nvSpPr>
        <p:spPr>
          <a:xfrm>
            <a:off x="1526380" y="272450"/>
            <a:ext cx="9137650" cy="4318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367" rtl="0" eaLnBrk="1" latinLnBrk="0" hangingPunct="1">
              <a:lnSpc>
                <a:spcPct val="90000"/>
              </a:lnSpc>
              <a:spcBef>
                <a:spcPct val="0"/>
              </a:spcBef>
              <a:buFontTx/>
              <a:buNone/>
              <a:defRPr sz="2001" b="0" i="0" u="none" kern="1200">
                <a:solidFill>
                  <a:srgbClr val="336699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Защищенная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система безопасности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|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SecurOS Astra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79005" y="885869"/>
            <a:ext cx="5699793" cy="1460467"/>
          </a:xfrm>
          <a:prstGeom prst="roundRect">
            <a:avLst>
              <a:gd name="adj" fmla="val 348"/>
            </a:avLst>
          </a:prstGeom>
          <a:solidFill>
            <a:srgbClr val="10A5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>
              <a:solidFill>
                <a:srgbClr val="10A5E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5909" y="1046400"/>
            <a:ext cx="5652889" cy="115416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Специализированная редакция платформы </a:t>
            </a: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SecurOS.</a:t>
            </a:r>
          </a:p>
          <a:p>
            <a:pPr>
              <a:spcAft>
                <a:spcPts val="600"/>
              </a:spcAft>
            </a:pP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ISS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первая компания, выпустившая в коммерческое использование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платформу видеоменеджмента под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Linux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видеосервер на ее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основе</a:t>
            </a:r>
            <a:endParaRPr lang="ru-RU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Рисунок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686" y="5282197"/>
            <a:ext cx="849435" cy="579460"/>
          </a:xfrm>
          <a:prstGeom prst="rect">
            <a:avLst/>
          </a:prstGeom>
          <a:noFill/>
          <a:extLst/>
        </p:spPr>
      </p:pic>
      <p:pic>
        <p:nvPicPr>
          <p:cNvPr id="27" name="Рисунок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288" y="5282197"/>
            <a:ext cx="632137" cy="500442"/>
          </a:xfrm>
          <a:prstGeom prst="rect">
            <a:avLst/>
          </a:prstGeom>
          <a:noFill/>
          <a:extLst/>
        </p:spPr>
      </p:pic>
      <p:pic>
        <p:nvPicPr>
          <p:cNvPr id="28" name="Рисунок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576" y="5282197"/>
            <a:ext cx="914700" cy="548820"/>
          </a:xfrm>
          <a:prstGeom prst="rect">
            <a:avLst/>
          </a:prstGeom>
          <a:noFill/>
          <a:extLst/>
        </p:spPr>
      </p:pic>
      <p:sp>
        <p:nvSpPr>
          <p:cNvPr id="29" name="Прямоугольник 28"/>
          <p:cNvSpPr/>
          <p:nvPr/>
        </p:nvSpPr>
        <p:spPr>
          <a:xfrm>
            <a:off x="1911276" y="5889147"/>
            <a:ext cx="1497012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90170" lvl="0">
              <a:spcAft>
                <a:spcPts val="2400"/>
              </a:spcAft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Объекты ВПК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408288" y="5889147"/>
            <a:ext cx="1821490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90170">
              <a:spcAft>
                <a:spcPts val="2400"/>
              </a:spcAft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Объекты оборонной инфраструктуры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01576" y="5889147"/>
            <a:ext cx="1213629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90170" lvl="0">
              <a:spcAft>
                <a:spcPts val="2400"/>
              </a:spcAft>
            </a:pPr>
            <a:r>
              <a:rPr lang="ru-RU" sz="1400" dirty="0">
                <a:solidFill>
                  <a:srgbClr val="333F5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Режимные объекты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05832" y="4828730"/>
            <a:ext cx="3593548" cy="338554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cap="all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Основные сферы применения</a:t>
            </a:r>
            <a:endParaRPr lang="ru-RU" sz="1600" cap="all" dirty="0">
              <a:solidFill>
                <a:srgbClr val="333F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73323" y="2461250"/>
            <a:ext cx="5705475" cy="221599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0" indent="-285750">
              <a:spcAft>
                <a:spcPts val="600"/>
              </a:spcAft>
              <a:buClr>
                <a:srgbClr val="10A5E0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Работает под управлением ОС Astra Linux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Special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Edition</a:t>
            </a: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, релиз «Смоленск», что обеспечивает степень защиты обрабатываемой информации до уровня государственной тайны «совершенно секретно» включительно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Aft>
                <a:spcPts val="600"/>
              </a:spcAft>
              <a:buClr>
                <a:srgbClr val="10A5E0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Сертифицирована на соответствие требованиям НДВ2 и РДВ для работы в закрытых сегментах.</a:t>
            </a:r>
          </a:p>
          <a:p>
            <a:pPr marL="285750" indent="-285750">
              <a:spcAft>
                <a:spcPts val="600"/>
              </a:spcAft>
              <a:buClr>
                <a:srgbClr val="10A5E0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Соответствует требованиям регуляторов </a:t>
            </a:r>
            <a:b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</a:b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по надежности и стабильности</a:t>
            </a:r>
            <a:r>
              <a:rPr lang="ru-RU" sz="1600" dirty="0" smtClean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199040" y="4786644"/>
            <a:ext cx="5546601" cy="180049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tabLst>
                <a:tab pos="1302385" algn="l"/>
              </a:tabLst>
            </a:pPr>
            <a:r>
              <a:rPr lang="ru-RU" sz="1600" cap="all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Сертификация</a:t>
            </a:r>
            <a:endParaRPr lang="ru-RU" sz="1600" dirty="0">
              <a:solidFill>
                <a:srgbClr val="333F5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02385" algn="l"/>
              </a:tabLs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ГОСТ-Р (сертификат РОСС № RU.ММ04.Н03287)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02385" algn="l"/>
              </a:tabLs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ЕАС (сертификат ТС № RU C-RU.МЮ62.В.00057), оборудование для систем видеонаблюдения</a:t>
            </a:r>
          </a:p>
          <a:p>
            <a:pPr marL="180975" indent="-180975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302385" algn="l"/>
              </a:tabLst>
            </a:pPr>
            <a:r>
              <a:rPr lang="ru-RU" sz="1600" dirty="0">
                <a:solidFill>
                  <a:srgbClr val="333F5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Соответствие требованиям НДВ2 и РДВ для работы в закрытых сегментах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339574" y="1013775"/>
            <a:ext cx="52655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SecurOS IVS NVR Industrial Astra </a:t>
            </a:r>
            <a:r>
              <a:rPr lang="en-US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специализированный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видеосервер для организации 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 </a:t>
            </a:r>
            <a:r>
              <a:rPr lang="ru-RU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видеонаблюдения на объектах с особыми требованиями к защите информации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9040" y="2402021"/>
            <a:ext cx="1672523" cy="537597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68" y="2336810"/>
            <a:ext cx="3834222" cy="2714604"/>
          </a:xfrm>
          <a:prstGeom prst="rect">
            <a:avLst/>
          </a:prstGeom>
          <a:noFill/>
          <a:extLst/>
        </p:spPr>
      </p:pic>
      <p:pic>
        <p:nvPicPr>
          <p:cNvPr id="38" name="Рисунок 3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63" y="4196917"/>
            <a:ext cx="1914668" cy="485921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20996048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2328</Words>
  <Application>Microsoft Office PowerPoint</Application>
  <PresentationFormat>Произвольный</PresentationFormat>
  <Paragraphs>264</Paragraphs>
  <Slides>33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Управление событиями | Event management</vt:lpstr>
      <vt:lpstr>Анализ событий и предобработка инцидентов | Служба реагирования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Alen</dc:creator>
  <cp:lastModifiedBy>Andrey</cp:lastModifiedBy>
  <cp:revision>66</cp:revision>
  <dcterms:created xsi:type="dcterms:W3CDTF">2019-11-11T07:39:40Z</dcterms:created>
  <dcterms:modified xsi:type="dcterms:W3CDTF">2020-01-21T03:58:41Z</dcterms:modified>
</cp:coreProperties>
</file>