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</p:sldIdLst>
  <p:sldSz cx="10363200" cy="7251700"/>
  <p:notesSz cx="6858000" cy="9144000"/>
  <p:defaultTextStyle>
    <a:defPPr>
      <a:defRPr lang="ru-RU"/>
    </a:defPPr>
    <a:lvl1pPr marL="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24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48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72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296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20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44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268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5920" algn="l" defTabSz="10064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3F88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20" d="100"/>
          <a:sy n="120" d="100"/>
        </p:scale>
        <p:origin x="-822" y="-90"/>
      </p:cViewPr>
      <p:guideLst>
        <p:guide orient="horz" pos="2284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C403-C6A8-4186-A855-8630307694B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7918-E61E-4C1A-BF84-E05EA5114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9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C051-DC80-425D-A003-5E062F8911F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CFA36-B452-4995-832A-74104C19F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46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4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8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972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296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620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944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268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5920" algn="l" defTabSz="10064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FA36-B452-4995-832A-74104C19F3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FA36-B452-4995-832A-74104C19F3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8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2252728"/>
            <a:ext cx="8808720" cy="1554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4109297"/>
            <a:ext cx="7254240" cy="1853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13320" y="290405"/>
            <a:ext cx="2331720" cy="61874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8160" y="290405"/>
            <a:ext cx="6822440" cy="61874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21" y="4659889"/>
            <a:ext cx="8808720" cy="14402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621" y="3073580"/>
            <a:ext cx="8808720" cy="1586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2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5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8160" y="1692064"/>
            <a:ext cx="4577080" cy="478578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7960" y="1692064"/>
            <a:ext cx="4577080" cy="478578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23240"/>
            <a:ext cx="4578880" cy="6764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40" indent="0">
              <a:buNone/>
              <a:defRPr sz="2200" b="1"/>
            </a:lvl2pPr>
            <a:lvl3pPr marL="1006480" indent="0">
              <a:buNone/>
              <a:defRPr sz="2000" b="1"/>
            </a:lvl3pPr>
            <a:lvl4pPr marL="1509720" indent="0">
              <a:buNone/>
              <a:defRPr sz="1800" b="1"/>
            </a:lvl4pPr>
            <a:lvl5pPr marL="2012960" indent="0">
              <a:buNone/>
              <a:defRPr sz="1800" b="1"/>
            </a:lvl5pPr>
            <a:lvl6pPr marL="2516200" indent="0">
              <a:buNone/>
              <a:defRPr sz="1800" b="1"/>
            </a:lvl6pPr>
            <a:lvl7pPr marL="3019440" indent="0">
              <a:buNone/>
              <a:defRPr sz="1800" b="1"/>
            </a:lvl7pPr>
            <a:lvl8pPr marL="3522680" indent="0">
              <a:buNone/>
              <a:defRPr sz="1800" b="1"/>
            </a:lvl8pPr>
            <a:lvl9pPr marL="40259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" y="2299729"/>
            <a:ext cx="4578880" cy="41781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64362" y="1623240"/>
            <a:ext cx="4580678" cy="6764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40" indent="0">
              <a:buNone/>
              <a:defRPr sz="2200" b="1"/>
            </a:lvl2pPr>
            <a:lvl3pPr marL="1006480" indent="0">
              <a:buNone/>
              <a:defRPr sz="2000" b="1"/>
            </a:lvl3pPr>
            <a:lvl4pPr marL="1509720" indent="0">
              <a:buNone/>
              <a:defRPr sz="1800" b="1"/>
            </a:lvl4pPr>
            <a:lvl5pPr marL="2012960" indent="0">
              <a:buNone/>
              <a:defRPr sz="1800" b="1"/>
            </a:lvl5pPr>
            <a:lvl6pPr marL="2516200" indent="0">
              <a:buNone/>
              <a:defRPr sz="1800" b="1"/>
            </a:lvl6pPr>
            <a:lvl7pPr marL="3019440" indent="0">
              <a:buNone/>
              <a:defRPr sz="1800" b="1"/>
            </a:lvl7pPr>
            <a:lvl8pPr marL="3522680" indent="0">
              <a:buNone/>
              <a:defRPr sz="1800" b="1"/>
            </a:lvl8pPr>
            <a:lvl9pPr marL="40259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64362" y="2299729"/>
            <a:ext cx="4580678" cy="41781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1" y="288725"/>
            <a:ext cx="3409421" cy="12287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723" y="288726"/>
            <a:ext cx="5793317" cy="618912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1" y="1517486"/>
            <a:ext cx="3409421" cy="4960365"/>
          </a:xfrm>
        </p:spPr>
        <p:txBody>
          <a:bodyPr/>
          <a:lstStyle>
            <a:lvl1pPr marL="0" indent="0">
              <a:buNone/>
              <a:defRPr sz="1500"/>
            </a:lvl1pPr>
            <a:lvl2pPr marL="503240" indent="0">
              <a:buNone/>
              <a:defRPr sz="1300"/>
            </a:lvl2pPr>
            <a:lvl3pPr marL="1006480" indent="0">
              <a:buNone/>
              <a:defRPr sz="1100"/>
            </a:lvl3pPr>
            <a:lvl4pPr marL="1509720" indent="0">
              <a:buNone/>
              <a:defRPr sz="1000"/>
            </a:lvl4pPr>
            <a:lvl5pPr marL="2012960" indent="0">
              <a:buNone/>
              <a:defRPr sz="1000"/>
            </a:lvl5pPr>
            <a:lvl6pPr marL="2516200" indent="0">
              <a:buNone/>
              <a:defRPr sz="1000"/>
            </a:lvl6pPr>
            <a:lvl7pPr marL="3019440" indent="0">
              <a:buNone/>
              <a:defRPr sz="1000"/>
            </a:lvl7pPr>
            <a:lvl8pPr marL="3522680" indent="0">
              <a:buNone/>
              <a:defRPr sz="1000"/>
            </a:lvl8pPr>
            <a:lvl9pPr marL="40259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260" y="5076190"/>
            <a:ext cx="6217920" cy="5992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1260" y="647953"/>
            <a:ext cx="6217920" cy="4351020"/>
          </a:xfrm>
        </p:spPr>
        <p:txBody>
          <a:bodyPr/>
          <a:lstStyle>
            <a:lvl1pPr marL="0" indent="0">
              <a:buNone/>
              <a:defRPr sz="3500"/>
            </a:lvl1pPr>
            <a:lvl2pPr marL="503240" indent="0">
              <a:buNone/>
              <a:defRPr sz="3100"/>
            </a:lvl2pPr>
            <a:lvl3pPr marL="1006480" indent="0">
              <a:buNone/>
              <a:defRPr sz="2600"/>
            </a:lvl3pPr>
            <a:lvl4pPr marL="1509720" indent="0">
              <a:buNone/>
              <a:defRPr sz="2200"/>
            </a:lvl4pPr>
            <a:lvl5pPr marL="2012960" indent="0">
              <a:buNone/>
              <a:defRPr sz="2200"/>
            </a:lvl5pPr>
            <a:lvl6pPr marL="2516200" indent="0">
              <a:buNone/>
              <a:defRPr sz="2200"/>
            </a:lvl6pPr>
            <a:lvl7pPr marL="3019440" indent="0">
              <a:buNone/>
              <a:defRPr sz="2200"/>
            </a:lvl7pPr>
            <a:lvl8pPr marL="3522680" indent="0">
              <a:buNone/>
              <a:defRPr sz="2200"/>
            </a:lvl8pPr>
            <a:lvl9pPr marL="402592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1260" y="5675463"/>
            <a:ext cx="6217920" cy="851067"/>
          </a:xfrm>
        </p:spPr>
        <p:txBody>
          <a:bodyPr/>
          <a:lstStyle>
            <a:lvl1pPr marL="0" indent="0">
              <a:buNone/>
              <a:defRPr sz="1500"/>
            </a:lvl1pPr>
            <a:lvl2pPr marL="503240" indent="0">
              <a:buNone/>
              <a:defRPr sz="1300"/>
            </a:lvl2pPr>
            <a:lvl3pPr marL="1006480" indent="0">
              <a:buNone/>
              <a:defRPr sz="1100"/>
            </a:lvl3pPr>
            <a:lvl4pPr marL="1509720" indent="0">
              <a:buNone/>
              <a:defRPr sz="1000"/>
            </a:lvl4pPr>
            <a:lvl5pPr marL="2012960" indent="0">
              <a:buNone/>
              <a:defRPr sz="1000"/>
            </a:lvl5pPr>
            <a:lvl6pPr marL="2516200" indent="0">
              <a:buNone/>
              <a:defRPr sz="1000"/>
            </a:lvl6pPr>
            <a:lvl7pPr marL="3019440" indent="0">
              <a:buNone/>
              <a:defRPr sz="1000"/>
            </a:lvl7pPr>
            <a:lvl8pPr marL="3522680" indent="0">
              <a:buNone/>
              <a:defRPr sz="1000"/>
            </a:lvl8pPr>
            <a:lvl9pPr marL="40259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290404"/>
            <a:ext cx="9326880" cy="1208617"/>
          </a:xfrm>
          <a:prstGeom prst="rect">
            <a:avLst/>
          </a:prstGeom>
        </p:spPr>
        <p:txBody>
          <a:bodyPr vert="horz" lIns="100648" tIns="50324" rIns="100648" bIns="503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" y="1692064"/>
            <a:ext cx="9326880" cy="4785787"/>
          </a:xfrm>
          <a:prstGeom prst="rect">
            <a:avLst/>
          </a:prstGeom>
        </p:spPr>
        <p:txBody>
          <a:bodyPr vert="horz" lIns="100648" tIns="50324" rIns="100648" bIns="503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160" y="6721252"/>
            <a:ext cx="2418080" cy="386086"/>
          </a:xfrm>
          <a:prstGeom prst="rect">
            <a:avLst/>
          </a:prstGeom>
        </p:spPr>
        <p:txBody>
          <a:bodyPr vert="horz" lIns="100648" tIns="50324" rIns="100648" bIns="503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760" y="6721252"/>
            <a:ext cx="3281680" cy="386086"/>
          </a:xfrm>
          <a:prstGeom prst="rect">
            <a:avLst/>
          </a:prstGeom>
        </p:spPr>
        <p:txBody>
          <a:bodyPr vert="horz" lIns="100648" tIns="50324" rIns="100648" bIns="503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6960" y="6721252"/>
            <a:ext cx="2418080" cy="386086"/>
          </a:xfrm>
          <a:prstGeom prst="rect">
            <a:avLst/>
          </a:prstGeom>
        </p:spPr>
        <p:txBody>
          <a:bodyPr vert="horz" lIns="100648" tIns="50324" rIns="100648" bIns="503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9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100648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30" indent="-377430" algn="l" defTabSz="100648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65" indent="-314525" algn="l" defTabSz="100648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100" indent="-251620" algn="l" defTabSz="100648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340" indent="-251620" algn="l" defTabSz="100648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80" indent="-251620" algn="l" defTabSz="100648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20" indent="-251620" algn="l" defTabSz="10064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0" indent="-251620" algn="l" defTabSz="10064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0" indent="-251620" algn="l" defTabSz="10064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0" indent="-251620" algn="l" defTabSz="10064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4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8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0" algn="l" defTabSz="10064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"/>
            <a:ext cx="10371707" cy="7251700"/>
          </a:xfrm>
          <a:prstGeom prst="rect">
            <a:avLst/>
          </a:prstGeom>
        </p:spPr>
      </p:pic>
      <p:pic>
        <p:nvPicPr>
          <p:cNvPr id="12" name="Picture 3" descr="C:\Users\Kazarov\Desktop\Логотип ронекса без 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3" y="254128"/>
            <a:ext cx="4010742" cy="6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1533256"/>
            <a:ext cx="10371708" cy="1049583"/>
          </a:xfrm>
          <a:prstGeom prst="rect">
            <a:avLst/>
          </a:prstGeom>
          <a:noFill/>
        </p:spPr>
        <p:txBody>
          <a:bodyPr wrap="square" lIns="100648" tIns="50324" rIns="100648" bIns="50324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cs typeface="Arial" panose="020B0604020202020204" pitchFamily="34" charset="0"/>
              </a:rPr>
              <a:t>«ҚОРҒАН»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многофункциональный  комплекс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обнаружения  и  борьбы  с  </a:t>
            </a:r>
            <a:r>
              <a:rPr lang="ru-RU" sz="2200" dirty="0" err="1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мультикоптерами</a:t>
            </a:r>
            <a:r>
              <a:rPr lang="ru-RU" sz="2200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  (далее  БЛА)</a:t>
            </a:r>
          </a:p>
        </p:txBody>
      </p:sp>
      <p:pic>
        <p:nvPicPr>
          <p:cNvPr id="11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40" y="2788291"/>
            <a:ext cx="6405073" cy="30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Логтип низ первой страницы прайс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03540" y="916795"/>
            <a:ext cx="6537251" cy="1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079930"/>
            <a:ext cx="10371707" cy="301686"/>
          </a:xfrm>
          <a:prstGeom prst="rect">
            <a:avLst/>
          </a:prstGeom>
        </p:spPr>
        <p:txBody>
          <a:bodyPr wrap="square" lIns="100648" tIns="50324" rIns="100648" bIns="50324">
            <a:spAutoFit/>
          </a:bodyPr>
          <a:lstStyle/>
          <a:p>
            <a:pPr algn="ctr"/>
            <a:r>
              <a:rPr lang="ru-RU" sz="1300" b="1" dirty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Б Е З У П Р Е Ч Н Ы Е  Т Е Х Н О Л О Г И </a:t>
            </a:r>
            <a:r>
              <a:rPr lang="ru-RU" sz="1300" b="1" dirty="0" err="1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И</a:t>
            </a:r>
            <a:r>
              <a:rPr lang="ru-RU" sz="1300" b="1" dirty="0">
                <a:solidFill>
                  <a:srgbClr val="023F88"/>
                </a:solidFill>
                <a:latin typeface="Calibri Light" pitchFamily="34" charset="0"/>
                <a:cs typeface="Courier New" pitchFamily="49" charset="0"/>
              </a:rPr>
              <a:t>  Б Е З О П А С Н О С Т И</a:t>
            </a:r>
            <a:endParaRPr lang="ru-RU" sz="1300" b="1" dirty="0">
              <a:solidFill>
                <a:srgbClr val="023F88"/>
              </a:solidFill>
              <a:latin typeface="Calibri Ligh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1791" y="6045959"/>
            <a:ext cx="4519566" cy="1101905"/>
          </a:xfrm>
          <a:prstGeom prst="rect">
            <a:avLst/>
          </a:prstGeom>
        </p:spPr>
        <p:txBody>
          <a:bodyPr wrap="square" lIns="100648" tIns="50324" rIns="100648" bIns="50324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050059 Республика Казахстан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г.Алматы, пр.Н.Назарбаев, 311, н.п.79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Тел: +7(727) 264 48 33, 264 48 54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Факс: +7(727) 264 48 63</a:t>
            </a:r>
          </a:p>
          <a:p>
            <a:pPr algn="ctr"/>
            <a:r>
              <a:rPr lang="en-US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E-mail</a:t>
            </a:r>
            <a:r>
              <a:rPr lang="ru-RU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: </a:t>
            </a:r>
            <a:r>
              <a:rPr lang="en-US" sz="1300" dirty="0">
                <a:solidFill>
                  <a:srgbClr val="002060"/>
                </a:solidFill>
                <a:latin typeface="Century" pitchFamily="18" charset="0"/>
                <a:cs typeface="Courier New" pitchFamily="49" charset="0"/>
              </a:rPr>
              <a:t>sale@ronex.kz</a:t>
            </a:r>
            <a:endParaRPr lang="ru-RU" sz="1300" dirty="0">
              <a:solidFill>
                <a:srgbClr val="002060"/>
              </a:solidFill>
              <a:latin typeface="Century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1707" cy="7251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27" y="1874588"/>
            <a:ext cx="2559561" cy="4664234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4873" y="1722306"/>
            <a:ext cx="8104308" cy="36548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Радиоподавление каналов управления и передачи данных БЛА, 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а также приемников сигналов спутниковых радионавигационных систем.</a:t>
            </a:r>
          </a:p>
          <a:p>
            <a:pPr>
              <a:lnSpc>
                <a:spcPct val="80000"/>
              </a:lnSpc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  <a:endParaRPr lang="en-US" sz="1300" b="1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1.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Мощность сигнала на выходе радиопередающих устройств </a:t>
            </a: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при</a:t>
            </a:r>
            <a:endParaRPr lang="en-US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 </a:t>
            </a:r>
            <a:r>
              <a:rPr lang="ru-RU" sz="13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радиоподавлении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каналов управления БЛА – не менее 15…25 Вт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2. Мощность сигнала на выходе радиопередающих устройств при</a:t>
            </a:r>
            <a:endParaRPr lang="en-US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 </a:t>
            </a:r>
            <a:r>
              <a:rPr lang="ru-RU" sz="13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радиоподавлении</a:t>
            </a: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навигационных приемников – не менее 10 Вт.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3. Радиус прикрытия – 2…4 км.</a:t>
            </a:r>
          </a:p>
          <a:p>
            <a:pPr>
              <a:lnSpc>
                <a:spcPct val="80000"/>
              </a:lnSpc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функционирования как в автономном режиме (ручное</a:t>
            </a:r>
            <a:endParaRPr lang="en-US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управление), так и по внешнему целеуказанию (от локаторов или модуля</a:t>
            </a:r>
            <a:endParaRPr lang="en-US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обнаружения);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возможность объединения в распределенную сеть при построении систем</a:t>
            </a:r>
            <a:endParaRPr lang="en-US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защиты объектов с большими пространственными размерами.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12" b="7268"/>
          <a:stretch/>
        </p:blipFill>
        <p:spPr>
          <a:xfrm>
            <a:off x="2873972" y="5377112"/>
            <a:ext cx="2511846" cy="1195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-21136" y="351753"/>
            <a:ext cx="10384336" cy="913702"/>
          </a:xfrm>
          <a:prstGeom prst="rect">
            <a:avLst/>
          </a:prstGeom>
        </p:spPr>
        <p:txBody>
          <a:bodyPr vert="horz" lIns="100648" tIns="50324" rIns="100648" bIns="5032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Модуль  </a:t>
            </a:r>
            <a:r>
              <a:rPr lang="ru-RU" sz="2600" dirty="0" err="1" smtClean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радиоподавления</a:t>
            </a:r>
            <a:endParaRPr lang="ru-RU" sz="2600" dirty="0">
              <a:solidFill>
                <a:srgbClr val="002060"/>
              </a:solidFill>
              <a:latin typeface="Century" pitchFamily="18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каналов  управления  и  передачи  данных  БЛА</a:t>
            </a:r>
          </a:p>
        </p:txBody>
      </p:sp>
    </p:spTree>
    <p:extLst>
      <p:ext uri="{BB962C8B-B14F-4D97-AF65-F5344CB8AC3E}">
        <p14:creationId xmlns:p14="http://schemas.microsoft.com/office/powerpoint/2010/main" val="36987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0"/>
            <a:ext cx="10371707" cy="72517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663" y="1722305"/>
            <a:ext cx="7357708" cy="42639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Обнаружение сигналов бортовых передатчиков канала управления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передачи данных БЛА, оценка направления на обнаруженные источники радиоизлучения (ИРИ).</a:t>
            </a:r>
          </a:p>
          <a:p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</a:p>
          <a:p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1. Диапазон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рабочих частот – 390…490 МГц, 850…960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МГц,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2200…2600 МГц,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4900…5900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МГц.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2. Автоматический поиск и обнаружение радиосигналов.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3. Идентификация сигналов каналов управления и передачи данных БЛА.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4. Оценка направления на обнаруженный ИРИ.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5. Радиус обнаружения – 500…1000 м.</a:t>
            </a:r>
          </a:p>
          <a:p>
            <a:endParaRPr lang="ru-RU" dirty="0">
              <a:solidFill>
                <a:srgbClr val="002060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функционирование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в качестве источника </a:t>
            </a:r>
            <a:r>
              <a:rPr lang="ru-RU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целеуказания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для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модуля</a:t>
            </a:r>
            <a:endParaRPr lang="en-US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</a:t>
            </a:r>
            <a:r>
              <a:rPr lang="ru-RU" dirty="0" err="1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радиоподавления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формирование команд тревоги для пульта дежурного по объекту;</a:t>
            </a:r>
          </a:p>
          <a:p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для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ряда БЛА вскрытие их текущих координат и параметров движения, а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также</a:t>
            </a: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местоположения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точки старта (точки «</a:t>
            </a:r>
            <a:r>
              <a:rPr lang="en-US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Home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»);</a:t>
            </a:r>
          </a:p>
          <a:p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возможность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объединения в распределенную сеть при построении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систем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защиты </a:t>
            </a:r>
            <a:r>
              <a:rPr lang="ru-RU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объектов с большими пространственными размерами.</a:t>
            </a:r>
          </a:p>
          <a:p>
            <a:endParaRPr lang="ru-RU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  <a:sym typeface="Symbol"/>
            </a:endParaRPr>
          </a:p>
          <a:p>
            <a:endParaRPr lang="ru-RU" b="1" dirty="0">
              <a:solidFill>
                <a:srgbClr val="00AEEF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901" y="1950731"/>
            <a:ext cx="2028642" cy="39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-21136" y="351753"/>
            <a:ext cx="10384336" cy="913702"/>
          </a:xfrm>
          <a:prstGeom prst="rect">
            <a:avLst/>
          </a:prstGeom>
        </p:spPr>
        <p:txBody>
          <a:bodyPr vert="horz" lIns="100648" tIns="50324" rIns="100648" bIns="5032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Модуль  обнаружения  сигналов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каналов  управления  и  передачи  данных  БЛА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0"/>
            <a:ext cx="10371707" cy="72517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192" y="1722306"/>
            <a:ext cx="9326880" cy="47857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Обнаружение БЛА, в том числе летящих в режиме радиомолчания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(автономный режим), методом пассивной (</a:t>
            </a:r>
            <a:r>
              <a:rPr lang="ru-RU" sz="1300" dirty="0" err="1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бистатической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) радиолокации.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1. Диапазон рабочих частот – 2300…2500 МГц.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2. Средняя мощность излучения – не более 100 мВт.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3. Минимальная дальность обнаружения – не более 20 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4. Максимальная дальность обнаружения целей с ЭПР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 не менее 0,01 м2 – не менее 1500 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5. Минимальная радиальная скорость обнаруживаемого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  объекта – не более 5 км.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6. Точность определения дальности объекта – не более 1 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7. Точность определения азимута объекта – не более 0,5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возможность интеграции в распределенную сеть защиты объекта;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необходимость наличия внешнего источника «подсвета»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(передающего телецентра или своего, не входящего в состав,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  источника сигнала).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504037"/>
            <a:ext cx="10371707" cy="10714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Пассивный  (</a:t>
            </a:r>
            <a:r>
              <a:rPr lang="ru-RU" sz="2600" b="1" dirty="0" err="1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бистатический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)  локатор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3436" y="1924864"/>
            <a:ext cx="2481652" cy="36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0"/>
            <a:ext cx="10371707" cy="72517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86192" y="1646164"/>
            <a:ext cx="9326880" cy="47857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НАЗНАЧЕНИЕ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Обнаружение БЛА, в том числе летящих в режиме радиомолчания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(автономный режим), методом активной радиолокации.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ВОЗМОЖНОСТИ И ХАРАКТЕРИСТИКИ: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1. Сектор обзора в горизонтальной плоскости – 0…360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2. Сектор обзора в вертикальной плоскости – 0…90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3. Разрешающая способность по дальности – 50 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4. Разрешающая способность по скорости – 3 м/с.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5. СКО оценки дальности – не более 10 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6. СКО оценки скорости – не более 0,6 м/с.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7. СКО оценки азимута – не более 2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8. СКО оценки угла места – не более 6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9. Период обновления информации – не более 3 с.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10. Радиус зоны обнаружения – 500 м.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300" b="1" dirty="0">
                <a:solidFill>
                  <a:srgbClr val="002060"/>
                </a:solidFill>
                <a:latin typeface="Century" pitchFamily="18" charset="0"/>
                <a:cs typeface="Arial" panose="020B0604020202020204" pitchFamily="34" charset="0"/>
              </a:rPr>
              <a:t>ОСНОВНЫЕ ОСОБЕННОСТИ: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возможность интеграции в распределенную сеть защиты объекта;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solidFill>
                  <a:srgbClr val="455057"/>
                </a:solidFill>
                <a:latin typeface="Century" pitchFamily="18" charset="0"/>
                <a:cs typeface="Arial" panose="020B0604020202020204" pitchFamily="34" charset="0"/>
              </a:rPr>
              <a:t>- маломощное средство обнаружения ближнего действия.</a:t>
            </a:r>
          </a:p>
          <a:p>
            <a:pPr marL="0" indent="0">
              <a:buNone/>
            </a:pPr>
            <a:endParaRPr lang="ru-RU" sz="1300" dirty="0">
              <a:solidFill>
                <a:srgbClr val="455057"/>
              </a:solidFill>
              <a:latin typeface="Century" pitchFamily="18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504037"/>
            <a:ext cx="10363200" cy="10714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Радиолокатор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27" y="1858459"/>
            <a:ext cx="2529881" cy="3502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0"/>
            <a:ext cx="10371707" cy="72517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013" y="1898732"/>
            <a:ext cx="8682667" cy="40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-8507" y="827273"/>
            <a:ext cx="10371707" cy="1071458"/>
          </a:xfrm>
          <a:prstGeom prst="rect">
            <a:avLst/>
          </a:prstGeom>
        </p:spPr>
        <p:txBody>
          <a:bodyPr lIns="100648" tIns="50324" rIns="100648" bIns="50324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Типовой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комплект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прикрытия 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фан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-зоны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3" y="5148686"/>
            <a:ext cx="1474920" cy="1284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" y="0"/>
            <a:ext cx="10371707" cy="7251700"/>
          </a:xfrm>
          <a:prstGeom prst="rect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836396"/>
            <a:ext cx="10363200" cy="1071458"/>
          </a:xfrm>
          <a:prstGeom prst="rect">
            <a:avLst/>
          </a:prstGeom>
        </p:spPr>
        <p:txBody>
          <a:bodyPr lIns="100648" tIns="50324" rIns="100648" bIns="50324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Типовой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комплект 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прикрытия</a:t>
            </a:r>
            <a:r>
              <a:rPr lang="en-US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entury" pitchFamily="18" charset="0"/>
                <a:ea typeface="+mn-ea"/>
                <a:cs typeface="Arial" panose="020B0604020202020204" pitchFamily="34" charset="0"/>
              </a:rPr>
              <a:t> стадиона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663" y="1493880"/>
            <a:ext cx="8557367" cy="48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8" y="5300968"/>
            <a:ext cx="1148484" cy="1000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23329"/>
            <a:ext cx="59055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671</Words>
  <Application>Microsoft Office PowerPoint</Application>
  <PresentationFormat>Произвольный</PresentationFormat>
  <Paragraphs>95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Пассивный  (бистатический)  локатор</vt:lpstr>
      <vt:lpstr>Радиолокатор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Безупречные технологии безопасности</dc:title>
  <dc:creator>Steblyanskaya</dc:creator>
  <cp:lastModifiedBy>Denis</cp:lastModifiedBy>
  <cp:revision>46</cp:revision>
  <cp:lastPrinted>2018-11-22T04:44:49Z</cp:lastPrinted>
  <dcterms:created xsi:type="dcterms:W3CDTF">2018-11-20T08:52:58Z</dcterms:created>
  <dcterms:modified xsi:type="dcterms:W3CDTF">2018-11-26T04:53:46Z</dcterms:modified>
</cp:coreProperties>
</file>